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6"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Exo" panose="020B0604020202020204" charset="0"/>
      <p:regular r:id="rId56"/>
      <p:bold r:id="rId57"/>
      <p:italic r:id="rId58"/>
      <p:boldItalic r:id="rId59"/>
    </p:embeddedFont>
    <p:embeddedFont>
      <p:font typeface="Exo 2" panose="020B0604020202020204" charset="0"/>
      <p:regular r:id="rId60"/>
      <p:bold r:id="rId61"/>
      <p:italic r:id="rId62"/>
      <p:boldItalic r:id="rId63"/>
    </p:embeddedFont>
    <p:embeddedFont>
      <p:font typeface="Exo Black" panose="020B0604020202020204" charset="0"/>
      <p:bold r:id="rId64"/>
      <p:boldItalic r:id="rId65"/>
    </p:embeddedFont>
    <p:embeddedFont>
      <p:font typeface="Exo Light" panose="020B0604020202020204" charset="0"/>
      <p:regular r:id="rId66"/>
      <p:bold r:id="rId67"/>
      <p:italic r:id="rId68"/>
      <p:boldItalic r:id="rId69"/>
    </p:embeddedFont>
    <p:embeddedFont>
      <p:font typeface="Exo Medium" panose="020B0604020202020204" charset="0"/>
      <p:regular r:id="rId70"/>
      <p:bold r:id="rId71"/>
      <p:italic r:id="rId72"/>
      <p:boldItalic r:id="rId73"/>
    </p:embeddedFont>
    <p:embeddedFont>
      <p:font typeface="Exo SemiBold" panose="020B0604020202020204" charset="0"/>
      <p:regular r:id="rId74"/>
      <p:bold r:id="rId75"/>
      <p:italic r:id="rId76"/>
      <p:boldItalic r:id="rId77"/>
    </p:embeddedFont>
    <p:embeddedFont>
      <p:font typeface="Roboto"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2">
          <p15:clr>
            <a:srgbClr val="A4A3A4"/>
          </p15:clr>
        </p15:guide>
        <p15:guide id="2" pos="336">
          <p15:clr>
            <a:srgbClr val="A4A3A4"/>
          </p15:clr>
        </p15:guide>
        <p15:guide id="3" pos="3504">
          <p15:clr>
            <a:srgbClr val="A4A3A4"/>
          </p15:clr>
        </p15:guide>
        <p15:guide id="4" orient="horz" pos="288">
          <p15:clr>
            <a:srgbClr val="A4A3A4"/>
          </p15:clr>
        </p15:guide>
        <p15:guide id="5" orient="horz" pos="480">
          <p15:clr>
            <a:srgbClr val="A4A3A4"/>
          </p15:clr>
        </p15:guide>
        <p15:guide id="6" pos="960">
          <p15:clr>
            <a:srgbClr val="A4A3A4"/>
          </p15:clr>
        </p15:guide>
        <p15:guide id="7" pos="2544">
          <p15:clr>
            <a:srgbClr val="A4A3A4"/>
          </p15:clr>
        </p15:guide>
        <p15:guide id="8" orient="horz" pos="816">
          <p15:clr>
            <a:srgbClr val="A4A3A4"/>
          </p15:clr>
        </p15:guide>
        <p15:guide id="9" pos="528">
          <p15:clr>
            <a:srgbClr val="A4A3A4"/>
          </p15:clr>
        </p15:guide>
        <p15:guide id="10" pos="393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hg9ELewNIBkvTZagKc1mbabcko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032" y="90"/>
      </p:cViewPr>
      <p:guideLst>
        <p:guide orient="horz" pos="2832"/>
        <p:guide pos="336"/>
        <p:guide pos="3504"/>
        <p:guide orient="horz" pos="288"/>
        <p:guide orient="horz" pos="480"/>
        <p:guide pos="960"/>
        <p:guide pos="2544"/>
        <p:guide orient="horz" pos="816"/>
        <p:guide pos="528"/>
        <p:guide pos="39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61" Type="http://schemas.openxmlformats.org/officeDocument/2006/relationships/font" Target="fonts/font10.fntdata"/><Relationship Id="rId8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dvertisingvietnam.com/chien-luoc-xay-dung-nhom-phan-tich-du-lieu-trong-doanh-nghiep-p1927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d08389d5d9_0_1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1d08389d5d9_0_1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316314bd5b_0_5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446" name="Google Shape;446;g2316314bd5b_0_5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a6596e56b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2a6596e56b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g2a6596e56b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a6596e56bc_0_9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2a6596e56bc_0_9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3" name="Google Shape;483;g2a6596e56bc_0_9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a6596e56bc_0_7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g2a6596e56bc_0_7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1" name="Google Shape;491;g2a6596e56bc_0_7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a6596e56bc_0_7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2a6596e56bc_0_7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g2a6596e56bc_0_7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a6596e56bc_0_9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g2a6596e56bc_0_9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g2a6596e56bc_0_9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23" name="Google Shape;523;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a6bd15d7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g2a6bd15d7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5" name="Google Shape;535;g2a6bd15d70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7a8a8523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7a8a8523b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a7a8a8523b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g2a7a8a8523b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g2a7a8a8523b_0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a7a8a8523b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g2a7a8a8523b_0_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g2a7a8a8523b_0_1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a7a8a8523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g2a7a8a8523b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u="sng">
                <a:solidFill>
                  <a:schemeClr val="hlink"/>
                </a:solidFill>
                <a:hlinkClick r:id="rId3"/>
              </a:rPr>
              <a:t>https://advertisingvietnam.com/chien-luoc-xay-dung-nhom-phan-tich-du-lieu-trong-doanh-nghiep-p19278</a:t>
            </a:r>
            <a:endParaRPr/>
          </a:p>
          <a:p>
            <a:pPr marL="0" lvl="0" indent="0" algn="l" rtl="0">
              <a:lnSpc>
                <a:spcPct val="100000"/>
              </a:lnSpc>
              <a:spcBef>
                <a:spcPts val="0"/>
              </a:spcBef>
              <a:spcAft>
                <a:spcPts val="0"/>
              </a:spcAft>
              <a:buSzPts val="1400"/>
              <a:buNone/>
            </a:pPr>
            <a:r>
              <a:rPr lang="en-US"/>
              <a:t>Sự thay đổi về mô hình ⇒ Thay đổi về preference với nhân sự.</a:t>
            </a:r>
            <a:endParaRPr/>
          </a:p>
          <a:p>
            <a:pPr marL="0" lvl="0" indent="0" algn="l" rtl="0">
              <a:lnSpc>
                <a:spcPct val="100000"/>
              </a:lnSpc>
              <a:spcBef>
                <a:spcPts val="0"/>
              </a:spcBef>
              <a:spcAft>
                <a:spcPts val="0"/>
              </a:spcAft>
              <a:buSzPts val="1400"/>
              <a:buNone/>
            </a:pPr>
            <a:r>
              <a:rPr lang="en-US"/>
              <a:t>Trước: DA là một function riêng ⇒ DA yêu cầu chắc về chuyên môn và kỹ năng phân tích dữ liệu. Nay chuyển hướng sang mô hình decentralized nhiều hơn ⇒ prefer DA là các nhân sự có nền tảng - kiến thức về lĩnh vực - hiểu về các metrics để phân tích được insights mong muốn. </a:t>
            </a:r>
            <a:endParaRPr/>
          </a:p>
          <a:p>
            <a:pPr marL="0" lvl="0" indent="0" algn="l" rtl="0">
              <a:lnSpc>
                <a:spcPct val="100000"/>
              </a:lnSpc>
              <a:spcBef>
                <a:spcPts val="0"/>
              </a:spcBef>
              <a:spcAft>
                <a:spcPts val="0"/>
              </a:spcAft>
              <a:buSzPts val="1400"/>
              <a:buNone/>
            </a:pPr>
            <a:r>
              <a:rPr lang="en-US"/>
              <a:t>⇒ Nếu không trau dồi cho mình khả năng phân tích và làm việc - xử lý các dự án kinh doanh thực tế, kể cả nhóm sinh viên chuyên ngành cũng gặp khó khăn sau tốt nghiệp dù ngành hot. </a:t>
            </a:r>
            <a:endParaRPr/>
          </a:p>
        </p:txBody>
      </p:sp>
      <p:sp>
        <p:nvSpPr>
          <p:cNvPr id="570" name="Google Shape;570;g2a7a8a8523b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a7a8a8523b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g2a7a8a8523b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g2a7a8a8523b_0_1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a7a8a8523b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g2a7a8a8523b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Học Data thông thường cần cài </a:t>
            </a:r>
            <a:endParaRPr/>
          </a:p>
          <a:p>
            <a:pPr marL="0" lvl="0" indent="0" algn="l" rtl="0">
              <a:lnSpc>
                <a:spcPct val="100000"/>
              </a:lnSpc>
              <a:spcBef>
                <a:spcPts val="0"/>
              </a:spcBef>
              <a:spcAft>
                <a:spcPts val="0"/>
              </a:spcAft>
              <a:buSzPts val="1400"/>
              <a:buNone/>
            </a:pPr>
            <a:r>
              <a:rPr lang="en-US"/>
              <a:t>Công cụ để làm gì</a:t>
            </a:r>
            <a:endParaRPr/>
          </a:p>
        </p:txBody>
      </p:sp>
      <p:sp>
        <p:nvSpPr>
          <p:cNvPr id="619" name="Google Shape;619;g2a7a8a8523b_0_1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a7a8a8523b_0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3" name="Google Shape;643;g2a7a8a8523b_0_2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Học Data thông thường cần cài </a:t>
            </a:r>
            <a:endParaRPr/>
          </a:p>
          <a:p>
            <a:pPr marL="0" lvl="0" indent="0" algn="l" rtl="0">
              <a:lnSpc>
                <a:spcPct val="100000"/>
              </a:lnSpc>
              <a:spcBef>
                <a:spcPts val="0"/>
              </a:spcBef>
              <a:spcAft>
                <a:spcPts val="0"/>
              </a:spcAft>
              <a:buSzPts val="1400"/>
              <a:buNone/>
            </a:pPr>
            <a:r>
              <a:rPr lang="en-US"/>
              <a:t>Công cụ để làm gì</a:t>
            </a:r>
            <a:endParaRPr/>
          </a:p>
        </p:txBody>
      </p:sp>
      <p:sp>
        <p:nvSpPr>
          <p:cNvPr id="644" name="Google Shape;644;g2a7a8a8523b_0_2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a7a8a8523b_0_2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g2a7a8a8523b_0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a7a8a8523b_0_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6" name="Google Shape;686;g2a7a8a8523b_0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a7a8a8523b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g2a7a8a8523b_0_2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5" name="Google Shape;695;g2a7a8a8523b_0_2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a7a8a8523b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g2a7a8a8523b_0_2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g2a7a8a8523b_0_2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a7a8a8523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a7a8a8523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2a7a8a8523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a7a8a8523b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g2a7a8a8523b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0" name="Google Shape;710;g2a7a8a8523b_0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a7a8a8523b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g2a7a8a8523b_0_2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 name="Google Shape;727;g2a7a8a8523b_0_2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a7a8a8523b_0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g2a7a8a8523b_0_3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Học Data thông thường cần cài </a:t>
            </a:r>
            <a:endParaRPr/>
          </a:p>
          <a:p>
            <a:pPr marL="0" lvl="0" indent="0" algn="l" rtl="0">
              <a:lnSpc>
                <a:spcPct val="100000"/>
              </a:lnSpc>
              <a:spcBef>
                <a:spcPts val="0"/>
              </a:spcBef>
              <a:spcAft>
                <a:spcPts val="0"/>
              </a:spcAft>
              <a:buSzPts val="1400"/>
              <a:buNone/>
            </a:pPr>
            <a:r>
              <a:rPr lang="en-US"/>
              <a:t>Công cụ để làm gì</a:t>
            </a:r>
            <a:endParaRPr/>
          </a:p>
        </p:txBody>
      </p:sp>
      <p:sp>
        <p:nvSpPr>
          <p:cNvPr id="763" name="Google Shape;763;g2a7a8a8523b_0_3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a7a8a8523b_0_3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7" name="Google Shape;787;g2a7a8a8523b_0_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2a7a8a8523b_0_3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2a7a8a8523b_0_3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6" name="Google Shape;806;g2a7a8a8523b_0_3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a7a8a8523b_0_3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0" name="Google Shape;820;g2a7a8a8523b_0_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a7a8a8523b_0_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2a7a8a8523b_0_3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g2a7a8a8523b_0_3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a7a8a8523b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2a7a8a8523b_0_3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 name="Google Shape;839;g2a7a8a8523b_0_3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a7a8a8523b_0_4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a7a8a8523b_0_4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g2a7a8a8523b_0_4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a7a8a8523b_0_4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a7a8a8523b_0_4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g2a7a8a8523b_0_4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0eeab159d8_2_4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336" name="Google Shape;336;g20eeab159d8_2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a7a8a8523b_0_4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2a7a8a8523b_0_4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Kỹ năng UIUX đến đâu và khác với UI/UX designer?</a:t>
            </a:r>
            <a:endParaRPr/>
          </a:p>
          <a:p>
            <a:pPr marL="457200" lvl="0" indent="-317500" algn="l" rtl="0">
              <a:spcBef>
                <a:spcPts val="0"/>
              </a:spcBef>
              <a:spcAft>
                <a:spcPts val="0"/>
              </a:spcAft>
              <a:buSzPts val="1400"/>
              <a:buChar char="-"/>
            </a:pPr>
            <a:r>
              <a:rPr lang="en-US"/>
              <a:t>UI: Giao diện - Thẩm mĩ - Khả năng tương tác</a:t>
            </a:r>
            <a:endParaRPr/>
          </a:p>
          <a:p>
            <a:pPr marL="457200" lvl="0" indent="-317500" algn="l" rtl="0">
              <a:spcBef>
                <a:spcPts val="0"/>
              </a:spcBef>
              <a:spcAft>
                <a:spcPts val="0"/>
              </a:spcAft>
              <a:buSzPts val="1400"/>
              <a:buChar char="-"/>
            </a:pPr>
            <a:r>
              <a:rPr lang="en-US"/>
              <a:t>UX: Tương tác tốt - Giữ chân khách hàng</a:t>
            </a:r>
            <a:endParaRPr/>
          </a:p>
        </p:txBody>
      </p:sp>
      <p:sp>
        <p:nvSpPr>
          <p:cNvPr id="875" name="Google Shape;875;g2a7a8a8523b_0_4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a7a8a8523b_0_4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a7a8a8523b_0_4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g2a7a8a8523b_0_4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a7a8a8523b_0_4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4" name="Google Shape;944;g2a7a8a8523b_0_4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a7a8a8523b_0_5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2" name="Google Shape;962;g2a7a8a8523b_0_5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a7a8a8523b_0_5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a7a8a8523b_0_5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1" name="Google Shape;971;g2a7a8a8523b_0_5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7a8a8523b_0_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7a8a8523b_0_5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0" name="Google Shape;980;g2a7a8a8523b_0_5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a7a8a8523b_0_5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4" name="Google Shape;994;g2a7a8a8523b_0_5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Kỹ năng UIUX đến đâu và khác với UI/UX designer?</a:t>
            </a:r>
            <a:endParaRPr/>
          </a:p>
          <a:p>
            <a:pPr marL="457200" lvl="0" indent="-317500" algn="l" rtl="0">
              <a:lnSpc>
                <a:spcPct val="100000"/>
              </a:lnSpc>
              <a:spcBef>
                <a:spcPts val="0"/>
              </a:spcBef>
              <a:spcAft>
                <a:spcPts val="0"/>
              </a:spcAft>
              <a:buSzPts val="1400"/>
              <a:buChar char="-"/>
            </a:pPr>
            <a:r>
              <a:rPr lang="en-US"/>
              <a:t>UI: Giao diện - Thẩm mĩ - Khả năng tương tác</a:t>
            </a:r>
            <a:endParaRPr/>
          </a:p>
          <a:p>
            <a:pPr marL="457200" lvl="0" indent="-317500" algn="l" rtl="0">
              <a:lnSpc>
                <a:spcPct val="100000"/>
              </a:lnSpc>
              <a:spcBef>
                <a:spcPts val="0"/>
              </a:spcBef>
              <a:spcAft>
                <a:spcPts val="0"/>
              </a:spcAft>
              <a:buSzPts val="1400"/>
              <a:buChar char="-"/>
            </a:pPr>
            <a:r>
              <a:rPr lang="en-US"/>
              <a:t>UX: Tương tác tốt - Giữ chân khách hàng</a:t>
            </a:r>
            <a:endParaRPr/>
          </a:p>
        </p:txBody>
      </p:sp>
      <p:sp>
        <p:nvSpPr>
          <p:cNvPr id="995" name="Google Shape;995;g2a7a8a8523b_0_5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2a7a8a8523b_0_5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2a7a8a8523b_0_5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g2a7a8a8523b_0_5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2a7a8a8523b_0_5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9" name="Google Shape;1049;g2a7a8a8523b_0_5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0eeab159d8_2_6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BOD review </a:t>
            </a:r>
            <a:endParaRPr b="1"/>
          </a:p>
          <a:p>
            <a:pPr marL="0" lvl="0" indent="0" algn="l" rtl="0">
              <a:lnSpc>
                <a:spcPct val="100000"/>
              </a:lnSpc>
              <a:spcBef>
                <a:spcPts val="0"/>
              </a:spcBef>
              <a:spcAft>
                <a:spcPts val="0"/>
              </a:spcAft>
              <a:buSzPts val="1400"/>
              <a:buNone/>
            </a:pPr>
            <a:endParaRPr/>
          </a:p>
        </p:txBody>
      </p:sp>
      <p:sp>
        <p:nvSpPr>
          <p:cNvPr id="362" name="Google Shape;362;g20eeab159d8_2_6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316314bd5b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395" name="Google Shape;395;g2316314bd5b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316314bd5b_0_2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Exo Medium"/>
                <a:ea typeface="Exo Medium"/>
                <a:cs typeface="Exo Medium"/>
                <a:sym typeface="Exo Medium"/>
              </a:rPr>
              <a:t>Data Analyst (Chuyên viên phân tích dữ liệu):</a:t>
            </a:r>
            <a:endParaRPr>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a:latin typeface="Exo Medium"/>
                <a:ea typeface="Exo Medium"/>
                <a:cs typeface="Exo Medium"/>
                <a:sym typeface="Exo Medium"/>
              </a:rPr>
              <a:t>Data Analyst chủ yếu tập trung vào phân tích dữ liệu, trích xuất thông tin và trình bày các kết quả để hỗ trợ quyết định kinh doanh. Các năng lực và kỹ năng chính cho Data Analyst bao gồm:</a:t>
            </a:r>
            <a:endParaRPr>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a:latin typeface="Exo Medium"/>
                <a:ea typeface="Exo Medium"/>
                <a:cs typeface="Exo Medium"/>
                <a:sym typeface="Exo Medium"/>
              </a:rPr>
              <a:t>Kiến thức về Kinh doanh/Domain: Hiểu biết về ngành công nghiệp hoặc lĩnh vực cụ thể mà phân tích dữ liệu được thực hiện là rất quan trọng. Kiến thức này giúp hiểu dữ liệu trong ngữ cảnh và nhận ra các mẫu có ý nghĩa.</a:t>
            </a:r>
            <a:endParaRPr>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a:latin typeface="Exo Medium"/>
                <a:ea typeface="Exo Medium"/>
                <a:cs typeface="Exo Medium"/>
                <a:sym typeface="Exo Medium"/>
              </a:rPr>
              <a:t>Năng lực về Trực quan hóa dữ liệu: Thành thạo các công cụ trực quan hóa dữ liệu như Tableau, MSTR (MicroStrategy) hoặc các công cụ tương tự là quan trọng để tạo ra bảng điều khiển và báo cáo hấp dẫn và có ý nghĩa.</a:t>
            </a:r>
            <a:endParaRPr>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a:latin typeface="Exo Medium"/>
                <a:ea typeface="Exo Medium"/>
                <a:cs typeface="Exo Medium"/>
                <a:sym typeface="Exo Medium"/>
              </a:rPr>
              <a:t>Kiến thức về Thống kê: Nền tảng vững chắc về thống kê là cần thiết để thực hiện phân tích dữ liệu, hiểu các khái niệm thống kê và áp dụng phương pháp phù hợp cho việc diễn giải dữ liệu.</a:t>
            </a:r>
            <a:endParaRPr>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a:latin typeface="Exo Medium"/>
                <a:ea typeface="Exo Medium"/>
                <a:cs typeface="Exo Medium"/>
                <a:sym typeface="Exo Medium"/>
              </a:rPr>
              <a:t>SQL: Thành thạo SQL (Ngôn ngữ Truy vấn Cấu trúc) là quan trọng để trích xuất, xử lý và truy vấn dữ liệu từ cơ sở dữ liệu.</a:t>
            </a:r>
            <a:endParaRPr>
              <a:latin typeface="Exo Medium"/>
              <a:ea typeface="Exo Medium"/>
              <a:cs typeface="Exo Medium"/>
              <a:sym typeface="Exo Medium"/>
            </a:endParaRPr>
          </a:p>
        </p:txBody>
      </p:sp>
      <p:sp>
        <p:nvSpPr>
          <p:cNvPr id="406" name="Google Shape;406;g2316314bd5b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a6596e56bc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Exo Medium"/>
                <a:ea typeface="Exo Medium"/>
                <a:cs typeface="Exo Medium"/>
                <a:sym typeface="Exo Medium"/>
              </a:rPr>
              <a:t>Data Analyst (Chuyên viên phân tích dữ liệu):</a:t>
            </a:r>
            <a:endParaRPr>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a:latin typeface="Exo Medium"/>
                <a:ea typeface="Exo Medium"/>
                <a:cs typeface="Exo Medium"/>
                <a:sym typeface="Exo Medium"/>
              </a:rPr>
              <a:t>Data Analyst chủ yếu tập trung vào phân tích dữ liệu, trích xuất thông tin và trình bày các kết quả để hỗ trợ quyết định kinh doanh. Các năng lực và kỹ năng chính cho Data Analyst bao gồm:</a:t>
            </a:r>
            <a:endParaRPr>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a:latin typeface="Exo Medium"/>
                <a:ea typeface="Exo Medium"/>
                <a:cs typeface="Exo Medium"/>
                <a:sym typeface="Exo Medium"/>
              </a:rPr>
              <a:t>Kiến thức về Kinh doanh/Domain: Hiểu biết về ngành công nghiệp hoặc lĩnh vực cụ thể mà phân tích dữ liệu được thực hiện là rất quan trọng. Kiến thức này giúp hiểu dữ liệu trong ngữ cảnh và nhận ra các mẫu có ý nghĩa.</a:t>
            </a:r>
            <a:endParaRPr>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a:latin typeface="Exo Medium"/>
                <a:ea typeface="Exo Medium"/>
                <a:cs typeface="Exo Medium"/>
                <a:sym typeface="Exo Medium"/>
              </a:rPr>
              <a:t>Năng lực về Trực quan hóa dữ liệu: Thành thạo các công cụ trực quan hóa dữ liệu như Tableau, MSTR (MicroStrategy) hoặc các công cụ tương tự là quan trọng để tạo ra bảng điều khiển và báo cáo hấp dẫn và có ý nghĩa.</a:t>
            </a:r>
            <a:endParaRPr>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a:latin typeface="Exo Medium"/>
                <a:ea typeface="Exo Medium"/>
                <a:cs typeface="Exo Medium"/>
                <a:sym typeface="Exo Medium"/>
              </a:rPr>
              <a:t>Kiến thức về Thống kê: Nền tảng vững chắc về thống kê là cần thiết để thực hiện phân tích dữ liệu, hiểu các khái niệm thống kê và áp dụng phương pháp phù hợp cho việc diễn giải dữ liệu.</a:t>
            </a:r>
            <a:endParaRPr>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a:latin typeface="Exo Medium"/>
                <a:ea typeface="Exo Medium"/>
                <a:cs typeface="Exo Medium"/>
                <a:sym typeface="Exo Medium"/>
              </a:rPr>
              <a:t>SQL: Thành thạo SQL (Ngôn ngữ Truy vấn Cấu trúc) là quan trọng để trích xuất, xử lý và truy vấn dữ liệu từ cơ sở dữ liệu.</a:t>
            </a:r>
            <a:endParaRPr>
              <a:latin typeface="Exo Medium"/>
              <a:ea typeface="Exo Medium"/>
              <a:cs typeface="Exo Medium"/>
              <a:sym typeface="Exo Medium"/>
            </a:endParaRPr>
          </a:p>
        </p:txBody>
      </p:sp>
      <p:sp>
        <p:nvSpPr>
          <p:cNvPr id="416" name="Google Shape;416;g2a6596e56b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74"/>
          <p:cNvSpPr>
            <a:spLocks noGrp="1"/>
          </p:cNvSpPr>
          <p:nvPr>
            <p:ph type="pic" idx="2"/>
          </p:nvPr>
        </p:nvSpPr>
        <p:spPr>
          <a:xfrm>
            <a:off x="5867401" y="1176112"/>
            <a:ext cx="4189413" cy="4202113"/>
          </a:xfrm>
          <a:prstGeom prst="rect">
            <a:avLst/>
          </a:prstGeom>
          <a:noFill/>
          <a:ln>
            <a:noFill/>
          </a:ln>
        </p:spPr>
      </p:sp>
      <p:sp>
        <p:nvSpPr>
          <p:cNvPr id="18" name="Google Shape;18;p74"/>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With Logo">
  <p:cSld name="Blank Slide With Logo">
    <p:spTree>
      <p:nvGrpSpPr>
        <p:cNvPr id="1" name="Shape 42"/>
        <p:cNvGrpSpPr/>
        <p:nvPr/>
      </p:nvGrpSpPr>
      <p:grpSpPr>
        <a:xfrm>
          <a:off x="0" y="0"/>
          <a:ext cx="0" cy="0"/>
          <a:chOff x="0" y="0"/>
          <a:chExt cx="0" cy="0"/>
        </a:xfrm>
      </p:grpSpPr>
      <p:sp>
        <p:nvSpPr>
          <p:cNvPr id="43" name="Google Shape;43;g1a0854cc649_9_104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5">
  <p:cSld name="2_Title and Content_5">
    <p:spTree>
      <p:nvGrpSpPr>
        <p:cNvPr id="1" name="Shape 45"/>
        <p:cNvGrpSpPr/>
        <p:nvPr/>
      </p:nvGrpSpPr>
      <p:grpSpPr>
        <a:xfrm>
          <a:off x="0" y="0"/>
          <a:ext cx="0" cy="0"/>
          <a:chOff x="0" y="0"/>
          <a:chExt cx="0" cy="0"/>
        </a:xfrm>
      </p:grpSpPr>
      <p:sp>
        <p:nvSpPr>
          <p:cNvPr id="46" name="Google Shape;46;g20eeab159d8_2_431"/>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 name="Google Shape;47;g20eeab159d8_2_43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8"/>
        <p:cNvGrpSpPr/>
        <p:nvPr/>
      </p:nvGrpSpPr>
      <p:grpSpPr>
        <a:xfrm>
          <a:off x="0" y="0"/>
          <a:ext cx="0" cy="0"/>
          <a:chOff x="0" y="0"/>
          <a:chExt cx="0" cy="0"/>
        </a:xfrm>
      </p:grpSpPr>
      <p:pic>
        <p:nvPicPr>
          <p:cNvPr id="49" name="Google Shape;49;p79"/>
          <p:cNvPicPr preferRelativeResize="0"/>
          <p:nvPr/>
        </p:nvPicPr>
        <p:blipFill rotWithShape="1">
          <a:blip r:embed="rId2">
            <a:alphaModFix/>
          </a:blip>
          <a:srcRect/>
          <a:stretch/>
        </p:blipFill>
        <p:spPr>
          <a:xfrm>
            <a:off x="10479499" y="304801"/>
            <a:ext cx="1207148" cy="533400"/>
          </a:xfrm>
          <a:prstGeom prst="rect">
            <a:avLst/>
          </a:prstGeom>
          <a:noFill/>
          <a:ln>
            <a:noFill/>
          </a:ln>
        </p:spPr>
      </p:pic>
      <p:sp>
        <p:nvSpPr>
          <p:cNvPr id="50" name="Google Shape;50;p79"/>
          <p:cNvSpPr>
            <a:spLocks noGrp="1"/>
          </p:cNvSpPr>
          <p:nvPr>
            <p:ph type="pic" idx="2"/>
          </p:nvPr>
        </p:nvSpPr>
        <p:spPr>
          <a:xfrm>
            <a:off x="533400" y="838200"/>
            <a:ext cx="4878181" cy="4953000"/>
          </a:xfrm>
          <a:prstGeom prst="rect">
            <a:avLst/>
          </a:prstGeom>
          <a:solidFill>
            <a:schemeClr val="lt1"/>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51"/>
        <p:cNvGrpSpPr/>
        <p:nvPr/>
      </p:nvGrpSpPr>
      <p:grpSpPr>
        <a:xfrm>
          <a:off x="0" y="0"/>
          <a:ext cx="0" cy="0"/>
          <a:chOff x="0" y="0"/>
          <a:chExt cx="0" cy="0"/>
        </a:xfrm>
      </p:grpSpPr>
      <p:sp>
        <p:nvSpPr>
          <p:cNvPr id="52" name="Google Shape;52;g1a0854cc649_9_283"/>
          <p:cNvSpPr>
            <a:spLocks noGrp="1"/>
          </p:cNvSpPr>
          <p:nvPr>
            <p:ph type="pic" idx="2"/>
          </p:nvPr>
        </p:nvSpPr>
        <p:spPr>
          <a:xfrm rot="10800000" flipH="1">
            <a:off x="755905" y="0"/>
            <a:ext cx="3295500" cy="4686300"/>
          </a:xfrm>
          <a:prstGeom prst="round2SameRect">
            <a:avLst>
              <a:gd name="adj1" fmla="val 16667"/>
              <a:gd name="adj2" fmla="val 0"/>
            </a:avLst>
          </a:prstGeom>
          <a:solidFill>
            <a:schemeClr val="lt1"/>
          </a:solidFill>
          <a:ln>
            <a:noFill/>
          </a:ln>
        </p:spPr>
      </p:sp>
      <p:sp>
        <p:nvSpPr>
          <p:cNvPr id="53" name="Google Shape;53;g1a0854cc649_9_283"/>
          <p:cNvSpPr>
            <a:spLocks noGrp="1"/>
          </p:cNvSpPr>
          <p:nvPr>
            <p:ph type="pic" idx="3"/>
          </p:nvPr>
        </p:nvSpPr>
        <p:spPr>
          <a:xfrm>
            <a:off x="8153400" y="4357914"/>
            <a:ext cx="3295500" cy="2514600"/>
          </a:xfrm>
          <a:prstGeom prst="round2SameRect">
            <a:avLst>
              <a:gd name="adj1" fmla="val 16667"/>
              <a:gd name="adj2" fmla="val 0"/>
            </a:avLst>
          </a:prstGeom>
          <a:solidFill>
            <a:schemeClr val="lt1"/>
          </a:solidFill>
          <a:ln>
            <a:noFill/>
          </a:ln>
        </p:spPr>
      </p:sp>
      <p:sp>
        <p:nvSpPr>
          <p:cNvPr id="54" name="Google Shape;54;g1a0854cc649_9_28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le and Content 3">
  <p:cSld name="2_Title and Content_3">
    <p:spTree>
      <p:nvGrpSpPr>
        <p:cNvPr id="1" name="Shape 55"/>
        <p:cNvGrpSpPr/>
        <p:nvPr/>
      </p:nvGrpSpPr>
      <p:grpSpPr>
        <a:xfrm>
          <a:off x="0" y="0"/>
          <a:ext cx="0" cy="0"/>
          <a:chOff x="0" y="0"/>
          <a:chExt cx="0" cy="0"/>
        </a:xfrm>
      </p:grpSpPr>
      <p:sp>
        <p:nvSpPr>
          <p:cNvPr id="56" name="Google Shape;56;g1b88cec6dc8_0_186"/>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 name="Google Shape;57;g1b88cec6dc8_0_18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1">
  <p:cSld name="Picture with Caption">
    <p:spTree>
      <p:nvGrpSpPr>
        <p:cNvPr id="1" name="Shape 58"/>
        <p:cNvGrpSpPr/>
        <p:nvPr/>
      </p:nvGrpSpPr>
      <p:grpSpPr>
        <a:xfrm>
          <a:off x="0" y="0"/>
          <a:ext cx="0" cy="0"/>
          <a:chOff x="0" y="0"/>
          <a:chExt cx="0" cy="0"/>
        </a:xfrm>
      </p:grpSpPr>
      <p:sp>
        <p:nvSpPr>
          <p:cNvPr id="59" name="Google Shape;59;g1a0854cc649_9_10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1_Custom Layout 1">
  <p:cSld name="21_Custom Layout_1">
    <p:spTree>
      <p:nvGrpSpPr>
        <p:cNvPr id="1" name="Shape 60"/>
        <p:cNvGrpSpPr/>
        <p:nvPr/>
      </p:nvGrpSpPr>
      <p:grpSpPr>
        <a:xfrm>
          <a:off x="0" y="0"/>
          <a:ext cx="0" cy="0"/>
          <a:chOff x="0" y="0"/>
          <a:chExt cx="0" cy="0"/>
        </a:xfrm>
      </p:grpSpPr>
      <p:sp>
        <p:nvSpPr>
          <p:cNvPr id="61" name="Google Shape;61;g1a0854cc649_9_1540"/>
          <p:cNvSpPr>
            <a:spLocks noGrp="1"/>
          </p:cNvSpPr>
          <p:nvPr>
            <p:ph type="pic" idx="2"/>
          </p:nvPr>
        </p:nvSpPr>
        <p:spPr>
          <a:xfrm rot="-5400000" flipH="1">
            <a:off x="1488650" y="962300"/>
            <a:ext cx="2766000" cy="2774700"/>
          </a:xfrm>
          <a:prstGeom prst="roundRect">
            <a:avLst>
              <a:gd name="adj" fmla="val 16667"/>
            </a:avLst>
          </a:prstGeom>
          <a:solidFill>
            <a:schemeClr val="lt1"/>
          </a:solidFill>
          <a:ln>
            <a:noFill/>
          </a:ln>
          <a:effectLst>
            <a:outerShdw blurRad="57150" dist="19050" dir="5400000" algn="bl" rotWithShape="0">
              <a:srgbClr val="000000">
                <a:alpha val="48627"/>
              </a:srgbClr>
            </a:outerShdw>
          </a:effectLst>
        </p:spPr>
      </p:sp>
      <p:sp>
        <p:nvSpPr>
          <p:cNvPr id="62" name="Google Shape;62;g1a0854cc649_9_1540"/>
          <p:cNvSpPr>
            <a:spLocks noGrp="1"/>
          </p:cNvSpPr>
          <p:nvPr>
            <p:ph type="pic" idx="3"/>
          </p:nvPr>
        </p:nvSpPr>
        <p:spPr>
          <a:xfrm rot="-5400000" flipH="1">
            <a:off x="7780750" y="3450775"/>
            <a:ext cx="2766000" cy="2774700"/>
          </a:xfrm>
          <a:prstGeom prst="roundRect">
            <a:avLst>
              <a:gd name="adj" fmla="val 16667"/>
            </a:avLst>
          </a:prstGeom>
          <a:solidFill>
            <a:schemeClr val="lt1"/>
          </a:solidFill>
          <a:ln>
            <a:noFill/>
          </a:ln>
          <a:effectLst>
            <a:outerShdw blurRad="57150" dist="19050" dir="5400000" algn="bl" rotWithShape="0">
              <a:srgbClr val="000000">
                <a:alpha val="48627"/>
              </a:srgbClr>
            </a:outerShdw>
          </a:effectLst>
        </p:spPr>
      </p:sp>
      <p:sp>
        <p:nvSpPr>
          <p:cNvPr id="63" name="Google Shape;63;g1a0854cc649_9_154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and Content 1">
  <p:cSld name="2_Title and Content_1">
    <p:spTree>
      <p:nvGrpSpPr>
        <p:cNvPr id="1" name="Shape 64"/>
        <p:cNvGrpSpPr/>
        <p:nvPr/>
      </p:nvGrpSpPr>
      <p:grpSpPr>
        <a:xfrm>
          <a:off x="0" y="0"/>
          <a:ext cx="0" cy="0"/>
          <a:chOff x="0" y="0"/>
          <a:chExt cx="0" cy="0"/>
        </a:xfrm>
      </p:grpSpPr>
      <p:sp>
        <p:nvSpPr>
          <p:cNvPr id="65" name="Google Shape;65;g1a0854cc649_9_27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 name="Google Shape;66;g1a0854cc649_9_27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le and Content 4">
  <p:cSld name="2_Title and Content_4">
    <p:spTree>
      <p:nvGrpSpPr>
        <p:cNvPr id="1" name="Shape 67"/>
        <p:cNvGrpSpPr/>
        <p:nvPr/>
      </p:nvGrpSpPr>
      <p:grpSpPr>
        <a:xfrm>
          <a:off x="0" y="0"/>
          <a:ext cx="0" cy="0"/>
          <a:chOff x="0" y="0"/>
          <a:chExt cx="0" cy="0"/>
        </a:xfrm>
      </p:grpSpPr>
      <p:sp>
        <p:nvSpPr>
          <p:cNvPr id="68" name="Google Shape;68;g1c89fc10746_0_170"/>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 name="Google Shape;69;g1c89fc10746_0_17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6">
  <p:cSld name="2_Title and Content_6">
    <p:spTree>
      <p:nvGrpSpPr>
        <p:cNvPr id="1" name="Shape 19"/>
        <p:cNvGrpSpPr/>
        <p:nvPr/>
      </p:nvGrpSpPr>
      <p:grpSpPr>
        <a:xfrm>
          <a:off x="0" y="0"/>
          <a:ext cx="0" cy="0"/>
          <a:chOff x="0" y="0"/>
          <a:chExt cx="0" cy="0"/>
        </a:xfrm>
      </p:grpSpPr>
      <p:sp>
        <p:nvSpPr>
          <p:cNvPr id="20" name="Google Shape;20;g20eeab159d8_2_61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 name="Google Shape;21;g20eeab159d8_2_61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70"/>
        <p:cNvGrpSpPr/>
        <p:nvPr/>
      </p:nvGrpSpPr>
      <p:grpSpPr>
        <a:xfrm>
          <a:off x="0" y="0"/>
          <a:ext cx="0" cy="0"/>
          <a:chOff x="0" y="0"/>
          <a:chExt cx="0" cy="0"/>
        </a:xfrm>
      </p:grpSpPr>
      <p:sp>
        <p:nvSpPr>
          <p:cNvPr id="71" name="Google Shape;71;g1a0854cc649_9_1551"/>
          <p:cNvSpPr txBox="1">
            <a:spLocks noGrp="1"/>
          </p:cNvSpPr>
          <p:nvPr>
            <p:ph type="title"/>
          </p:nvPr>
        </p:nvSpPr>
        <p:spPr>
          <a:xfrm>
            <a:off x="0" y="200177"/>
            <a:ext cx="12192000" cy="7758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595959"/>
              </a:buClr>
              <a:buSzPts val="4800"/>
              <a:buFont typeface="Calibri"/>
              <a:buNone/>
              <a:defRPr sz="4800" b="1">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g1a0854cc649_9_1551"/>
          <p:cNvSpPr txBox="1">
            <a:spLocks noGrp="1"/>
          </p:cNvSpPr>
          <p:nvPr>
            <p:ph type="body" idx="1"/>
          </p:nvPr>
        </p:nvSpPr>
        <p:spPr>
          <a:xfrm>
            <a:off x="0" y="1005381"/>
            <a:ext cx="12192000" cy="419400"/>
          </a:xfrm>
          <a:prstGeom prst="rect">
            <a:avLst/>
          </a:prstGeom>
          <a:noFill/>
          <a:ln>
            <a:noFill/>
          </a:ln>
        </p:spPr>
        <p:txBody>
          <a:bodyPr spcFirstLastPara="1" wrap="square" lIns="91425" tIns="45700" rIns="91425" bIns="45700" anchor="ctr" anchorCtr="0">
            <a:noAutofit/>
          </a:bodyPr>
          <a:lstStyle>
            <a:lvl1pPr marL="457200" marR="0" lvl="0" indent="-228600" algn="ctr">
              <a:lnSpc>
                <a:spcPct val="90000"/>
              </a:lnSpc>
              <a:spcBef>
                <a:spcPts val="1000"/>
              </a:spcBef>
              <a:spcAft>
                <a:spcPts val="0"/>
              </a:spcAft>
              <a:buClr>
                <a:srgbClr val="595959"/>
              </a:buClr>
              <a:buSzPts val="2400"/>
              <a:buFont typeface="Arial"/>
              <a:buNone/>
              <a:defRPr sz="2400" b="0" i="0" u="none" strike="noStrike" cap="none">
                <a:solidFill>
                  <a:srgbClr val="595959"/>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g1a0854cc649_9_155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4"/>
        <p:cNvGrpSpPr/>
        <p:nvPr/>
      </p:nvGrpSpPr>
      <p:grpSpPr>
        <a:xfrm>
          <a:off x="0" y="0"/>
          <a:ext cx="0" cy="0"/>
          <a:chOff x="0" y="0"/>
          <a:chExt cx="0" cy="0"/>
        </a:xfrm>
      </p:grpSpPr>
      <p:sp>
        <p:nvSpPr>
          <p:cNvPr id="75" name="Google Shape;75;p78"/>
          <p:cNvSpPr>
            <a:spLocks noGrp="1"/>
          </p:cNvSpPr>
          <p:nvPr>
            <p:ph type="pic" idx="2"/>
          </p:nvPr>
        </p:nvSpPr>
        <p:spPr>
          <a:xfrm>
            <a:off x="6096000" y="1075673"/>
            <a:ext cx="4721100" cy="4735500"/>
          </a:xfrm>
          <a:prstGeom prst="rect">
            <a:avLst/>
          </a:prstGeom>
          <a:noFill/>
          <a:ln>
            <a:noFill/>
          </a:ln>
        </p:spPr>
      </p:sp>
      <p:sp>
        <p:nvSpPr>
          <p:cNvPr id="76" name="Google Shape;76;p78"/>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7"/>
        <p:cNvGrpSpPr/>
        <p:nvPr/>
      </p:nvGrpSpPr>
      <p:grpSpPr>
        <a:xfrm>
          <a:off x="0" y="0"/>
          <a:ext cx="0" cy="0"/>
          <a:chOff x="0" y="0"/>
          <a:chExt cx="0" cy="0"/>
        </a:xfrm>
      </p:grpSpPr>
      <p:sp>
        <p:nvSpPr>
          <p:cNvPr id="78" name="Google Shape;78;p8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9" name="Google Shape;79;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81"/>
          <p:cNvSpPr>
            <a:spLocks noGrp="1"/>
          </p:cNvSpPr>
          <p:nvPr>
            <p:ph type="pic" idx="2"/>
          </p:nvPr>
        </p:nvSpPr>
        <p:spPr>
          <a:xfrm>
            <a:off x="647700" y="457200"/>
            <a:ext cx="3124200" cy="44958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3"/>
        <p:cNvGrpSpPr/>
        <p:nvPr/>
      </p:nvGrpSpPr>
      <p:grpSpPr>
        <a:xfrm>
          <a:off x="0" y="0"/>
          <a:ext cx="0" cy="0"/>
          <a:chOff x="0" y="0"/>
          <a:chExt cx="0" cy="0"/>
        </a:xfrm>
      </p:grpSpPr>
      <p:sp>
        <p:nvSpPr>
          <p:cNvPr id="84" name="Google Shape;84;p82"/>
          <p:cNvSpPr>
            <a:spLocks noGrp="1"/>
          </p:cNvSpPr>
          <p:nvPr>
            <p:ph type="pic" idx="2"/>
          </p:nvPr>
        </p:nvSpPr>
        <p:spPr>
          <a:xfrm>
            <a:off x="692600" y="1617450"/>
            <a:ext cx="5105700" cy="45678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
        <p:cNvGrpSpPr/>
        <p:nvPr/>
      </p:nvGrpSpPr>
      <p:grpSpPr>
        <a:xfrm>
          <a:off x="0" y="0"/>
          <a:ext cx="0" cy="0"/>
          <a:chOff x="0" y="0"/>
          <a:chExt cx="0" cy="0"/>
        </a:xfrm>
      </p:grpSpPr>
      <p:sp>
        <p:nvSpPr>
          <p:cNvPr id="86" name="Google Shape;86;p8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8" name="Google Shape;88;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1"/>
        <p:cNvGrpSpPr/>
        <p:nvPr/>
      </p:nvGrpSpPr>
      <p:grpSpPr>
        <a:xfrm>
          <a:off x="0" y="0"/>
          <a:ext cx="0" cy="0"/>
          <a:chOff x="0" y="0"/>
          <a:chExt cx="0" cy="0"/>
        </a:xfrm>
      </p:grpSpPr>
      <p:sp>
        <p:nvSpPr>
          <p:cNvPr id="92" name="Google Shape;92;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8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8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8"/>
        <p:cNvGrpSpPr/>
        <p:nvPr/>
      </p:nvGrpSpPr>
      <p:grpSpPr>
        <a:xfrm>
          <a:off x="0" y="0"/>
          <a:ext cx="0" cy="0"/>
          <a:chOff x="0" y="0"/>
          <a:chExt cx="0" cy="0"/>
        </a:xfrm>
      </p:grpSpPr>
      <p:sp>
        <p:nvSpPr>
          <p:cNvPr id="99" name="Google Shape;99;p8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8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8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8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3" name="Google Shape;103;p8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2"/>
        <p:cNvGrpSpPr/>
        <p:nvPr/>
      </p:nvGrpSpPr>
      <p:grpSpPr>
        <a:xfrm>
          <a:off x="0" y="0"/>
          <a:ext cx="0" cy="0"/>
          <a:chOff x="0" y="0"/>
          <a:chExt cx="0" cy="0"/>
        </a:xfrm>
      </p:grpSpPr>
      <p:sp>
        <p:nvSpPr>
          <p:cNvPr id="113" name="Google Shape;113;p8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8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5" name="Google Shape;115;p8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88"/>
          <p:cNvSpPr>
            <a:spLocks noGrp="1"/>
          </p:cNvSpPr>
          <p:nvPr>
            <p:ph type="pic" idx="2"/>
          </p:nvPr>
        </p:nvSpPr>
        <p:spPr>
          <a:xfrm>
            <a:off x="5183188" y="987425"/>
            <a:ext cx="6172200" cy="4873625"/>
          </a:xfrm>
          <a:prstGeom prst="rect">
            <a:avLst/>
          </a:prstGeom>
          <a:noFill/>
          <a:ln>
            <a:noFill/>
          </a:ln>
        </p:spPr>
      </p:sp>
      <p:sp>
        <p:nvSpPr>
          <p:cNvPr id="122" name="Google Shape;122;p8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3" name="Google Shape;123;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
        <p:cNvGrpSpPr/>
        <p:nvPr/>
      </p:nvGrpSpPr>
      <p:grpSpPr>
        <a:xfrm>
          <a:off x="0" y="0"/>
          <a:ext cx="0" cy="0"/>
          <a:chOff x="0" y="0"/>
          <a:chExt cx="0" cy="0"/>
        </a:xfrm>
      </p:grpSpPr>
      <p:sp>
        <p:nvSpPr>
          <p:cNvPr id="23" name="Google Shape;23;p76"/>
          <p:cNvSpPr>
            <a:spLocks noGrp="1"/>
          </p:cNvSpPr>
          <p:nvPr>
            <p:ph type="pic" idx="2"/>
          </p:nvPr>
        </p:nvSpPr>
        <p:spPr>
          <a:xfrm>
            <a:off x="4806952" y="1588"/>
            <a:ext cx="7386637" cy="6858000"/>
          </a:xfrm>
          <a:prstGeom prst="rect">
            <a:avLst/>
          </a:prstGeom>
          <a:noFill/>
          <a:ln>
            <a:noFill/>
          </a:ln>
        </p:spPr>
      </p:sp>
      <p:sp>
        <p:nvSpPr>
          <p:cNvPr id="24" name="Google Shape;24;p76"/>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sp>
        <p:nvSpPr>
          <p:cNvPr id="127" name="Google Shape;127;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8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2"/>
        <p:cNvGrpSpPr/>
        <p:nvPr/>
      </p:nvGrpSpPr>
      <p:grpSpPr>
        <a:xfrm>
          <a:off x="0" y="0"/>
          <a:ext cx="0" cy="0"/>
          <a:chOff x="0" y="0"/>
          <a:chExt cx="0" cy="0"/>
        </a:xfrm>
      </p:grpSpPr>
      <p:sp>
        <p:nvSpPr>
          <p:cNvPr id="133" name="Google Shape;133;p9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9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8"/>
        <p:cNvGrpSpPr/>
        <p:nvPr/>
      </p:nvGrpSpPr>
      <p:grpSpPr>
        <a:xfrm>
          <a:off x="0" y="0"/>
          <a:ext cx="0" cy="0"/>
          <a:chOff x="0" y="0"/>
          <a:chExt cx="0" cy="0"/>
        </a:xfrm>
      </p:grpSpPr>
      <p:sp>
        <p:nvSpPr>
          <p:cNvPr id="139" name="Google Shape;139;p91"/>
          <p:cNvSpPr>
            <a:spLocks noGrp="1"/>
          </p:cNvSpPr>
          <p:nvPr>
            <p:ph type="pic" idx="2"/>
          </p:nvPr>
        </p:nvSpPr>
        <p:spPr>
          <a:xfrm>
            <a:off x="533400" y="838200"/>
            <a:ext cx="4878181" cy="4953000"/>
          </a:xfrm>
          <a:prstGeom prst="rect">
            <a:avLst/>
          </a:prstGeom>
          <a:solidFill>
            <a:schemeClr val="lt1"/>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140"/>
        <p:cNvGrpSpPr/>
        <p:nvPr/>
      </p:nvGrpSpPr>
      <p:grpSpPr>
        <a:xfrm>
          <a:off x="0" y="0"/>
          <a:ext cx="0" cy="0"/>
          <a:chOff x="0" y="0"/>
          <a:chExt cx="0" cy="0"/>
        </a:xfrm>
      </p:grpSpPr>
      <p:sp>
        <p:nvSpPr>
          <p:cNvPr id="141" name="Google Shape;141;g1a0854cc649_9_276"/>
          <p:cNvSpPr/>
          <p:nvPr/>
        </p:nvSpPr>
        <p:spPr>
          <a:xfrm>
            <a:off x="0" y="0"/>
            <a:ext cx="12192000" cy="3124200"/>
          </a:xfrm>
          <a:prstGeom prst="rect">
            <a:avLst/>
          </a:prstGeom>
          <a:solidFill>
            <a:srgbClr val="E1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g1a0854cc649_9_276"/>
          <p:cNvSpPr>
            <a:spLocks noGrp="1"/>
          </p:cNvSpPr>
          <p:nvPr>
            <p:ph type="pic" idx="2"/>
          </p:nvPr>
        </p:nvSpPr>
        <p:spPr>
          <a:xfrm>
            <a:off x="996950" y="1710767"/>
            <a:ext cx="2349600" cy="2399100"/>
          </a:xfrm>
          <a:prstGeom prst="ellipse">
            <a:avLst/>
          </a:prstGeom>
          <a:solidFill>
            <a:schemeClr val="lt1"/>
          </a:solidFill>
          <a:ln>
            <a:noFill/>
          </a:ln>
        </p:spPr>
      </p:sp>
      <p:sp>
        <p:nvSpPr>
          <p:cNvPr id="143" name="Google Shape;143;g1a0854cc649_9_276"/>
          <p:cNvSpPr>
            <a:spLocks noGrp="1"/>
          </p:cNvSpPr>
          <p:nvPr>
            <p:ph type="pic" idx="3"/>
          </p:nvPr>
        </p:nvSpPr>
        <p:spPr>
          <a:xfrm>
            <a:off x="4883150" y="1710767"/>
            <a:ext cx="2349600" cy="2399100"/>
          </a:xfrm>
          <a:prstGeom prst="ellipse">
            <a:avLst/>
          </a:prstGeom>
          <a:solidFill>
            <a:schemeClr val="lt1"/>
          </a:solidFill>
          <a:ln>
            <a:noFill/>
          </a:ln>
        </p:spPr>
      </p:sp>
      <p:sp>
        <p:nvSpPr>
          <p:cNvPr id="144" name="Google Shape;144;g1a0854cc649_9_276"/>
          <p:cNvSpPr>
            <a:spLocks noGrp="1"/>
          </p:cNvSpPr>
          <p:nvPr>
            <p:ph type="pic" idx="4"/>
          </p:nvPr>
        </p:nvSpPr>
        <p:spPr>
          <a:xfrm>
            <a:off x="8769350" y="1710767"/>
            <a:ext cx="2349600" cy="2399100"/>
          </a:xfrm>
          <a:prstGeom prst="ellipse">
            <a:avLst/>
          </a:prstGeom>
          <a:solidFill>
            <a:schemeClr val="lt1"/>
          </a:solidFill>
          <a:ln>
            <a:noFill/>
          </a:ln>
        </p:spPr>
      </p:sp>
      <p:pic>
        <p:nvPicPr>
          <p:cNvPr id="145" name="Google Shape;145;g1a0854cc649_9_276"/>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146" name="Google Shape;146;g1a0854cc649_9_27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7"/>
        <p:cNvGrpSpPr/>
        <p:nvPr/>
      </p:nvGrpSpPr>
      <p:grpSpPr>
        <a:xfrm>
          <a:off x="0" y="0"/>
          <a:ext cx="0" cy="0"/>
          <a:chOff x="0" y="0"/>
          <a:chExt cx="0" cy="0"/>
        </a:xfrm>
      </p:grpSpPr>
      <p:pic>
        <p:nvPicPr>
          <p:cNvPr id="148" name="Google Shape;148;g1a0854cc649_9_1533"/>
          <p:cNvPicPr preferRelativeResize="0"/>
          <p:nvPr/>
        </p:nvPicPr>
        <p:blipFill rotWithShape="1">
          <a:blip r:embed="rId2">
            <a:alphaModFix/>
          </a:blip>
          <a:srcRect/>
          <a:stretch/>
        </p:blipFill>
        <p:spPr>
          <a:xfrm>
            <a:off x="17207" y="1"/>
            <a:ext cx="12174793" cy="6872947"/>
          </a:xfrm>
          <a:prstGeom prst="rect">
            <a:avLst/>
          </a:prstGeom>
          <a:noFill/>
          <a:ln>
            <a:noFill/>
          </a:ln>
        </p:spPr>
      </p:pic>
      <p:pic>
        <p:nvPicPr>
          <p:cNvPr id="149" name="Google Shape;149;g1a0854cc649_9_1533"/>
          <p:cNvPicPr preferRelativeResize="0"/>
          <p:nvPr/>
        </p:nvPicPr>
        <p:blipFill rotWithShape="1">
          <a:blip r:embed="rId3">
            <a:alphaModFix/>
          </a:blip>
          <a:srcRect/>
          <a:stretch/>
        </p:blipFill>
        <p:spPr>
          <a:xfrm>
            <a:off x="10439400" y="304801"/>
            <a:ext cx="1247249" cy="349054"/>
          </a:xfrm>
          <a:prstGeom prst="rect">
            <a:avLst/>
          </a:prstGeom>
          <a:noFill/>
          <a:ln>
            <a:noFill/>
          </a:ln>
        </p:spPr>
      </p:pic>
      <p:sp>
        <p:nvSpPr>
          <p:cNvPr id="150" name="Google Shape;150;g1a0854cc649_9_153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1_Custom Layout">
  <p:cSld name="21_Custom Layout_2">
    <p:spTree>
      <p:nvGrpSpPr>
        <p:cNvPr id="1" name="Shape 151"/>
        <p:cNvGrpSpPr/>
        <p:nvPr/>
      </p:nvGrpSpPr>
      <p:grpSpPr>
        <a:xfrm>
          <a:off x="0" y="0"/>
          <a:ext cx="0" cy="0"/>
          <a:chOff x="0" y="0"/>
          <a:chExt cx="0" cy="0"/>
        </a:xfrm>
      </p:grpSpPr>
      <p:sp>
        <p:nvSpPr>
          <p:cNvPr id="152" name="Google Shape;152;g1a0854cc649_9_1544"/>
          <p:cNvSpPr/>
          <p:nvPr/>
        </p:nvSpPr>
        <p:spPr>
          <a:xfrm>
            <a:off x="7162800" y="0"/>
            <a:ext cx="5029200" cy="6858000"/>
          </a:xfrm>
          <a:prstGeom prst="rect">
            <a:avLst/>
          </a:prstGeom>
          <a:solidFill>
            <a:srgbClr val="E2262D"/>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g1a0854cc649_9_1544"/>
          <p:cNvSpPr>
            <a:spLocks noGrp="1"/>
          </p:cNvSpPr>
          <p:nvPr>
            <p:ph type="pic" idx="2"/>
          </p:nvPr>
        </p:nvSpPr>
        <p:spPr>
          <a:xfrm rot="-5400000" flipH="1">
            <a:off x="6248385" y="4099051"/>
            <a:ext cx="1828800" cy="2774700"/>
          </a:xfrm>
          <a:prstGeom prst="roundRect">
            <a:avLst>
              <a:gd name="adj" fmla="val 16667"/>
            </a:avLst>
          </a:prstGeom>
          <a:solidFill>
            <a:schemeClr val="lt1"/>
          </a:solidFill>
          <a:ln>
            <a:noFill/>
          </a:ln>
        </p:spPr>
      </p:sp>
      <p:sp>
        <p:nvSpPr>
          <p:cNvPr id="154" name="Google Shape;154;g1a0854cc649_9_1544"/>
          <p:cNvSpPr>
            <a:spLocks noGrp="1"/>
          </p:cNvSpPr>
          <p:nvPr>
            <p:ph type="pic" idx="3"/>
          </p:nvPr>
        </p:nvSpPr>
        <p:spPr>
          <a:xfrm rot="-5400000" flipH="1">
            <a:off x="6248386" y="2041651"/>
            <a:ext cx="1828800" cy="2774700"/>
          </a:xfrm>
          <a:prstGeom prst="roundRect">
            <a:avLst>
              <a:gd name="adj" fmla="val 16667"/>
            </a:avLst>
          </a:prstGeom>
          <a:solidFill>
            <a:schemeClr val="lt1"/>
          </a:solidFill>
          <a:ln>
            <a:noFill/>
          </a:ln>
        </p:spPr>
      </p:sp>
      <p:sp>
        <p:nvSpPr>
          <p:cNvPr id="155" name="Google Shape;155;g1a0854cc649_9_1544"/>
          <p:cNvSpPr>
            <a:spLocks noGrp="1"/>
          </p:cNvSpPr>
          <p:nvPr>
            <p:ph type="pic" idx="4"/>
          </p:nvPr>
        </p:nvSpPr>
        <p:spPr>
          <a:xfrm rot="-5400000" flipH="1">
            <a:off x="6248386" y="-8491"/>
            <a:ext cx="1828800" cy="2774700"/>
          </a:xfrm>
          <a:prstGeom prst="roundRect">
            <a:avLst>
              <a:gd name="adj" fmla="val 16667"/>
            </a:avLst>
          </a:prstGeom>
          <a:solidFill>
            <a:schemeClr val="lt1"/>
          </a:solidFill>
          <a:ln>
            <a:noFill/>
          </a:ln>
        </p:spPr>
      </p:sp>
      <p:pic>
        <p:nvPicPr>
          <p:cNvPr id="156" name="Google Shape;156;g1a0854cc649_9_1544"/>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157" name="Google Shape;157;g1a0854cc649_9_154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Title and Content 7">
  <p:cSld name="2_Title and Content_7">
    <p:spTree>
      <p:nvGrpSpPr>
        <p:cNvPr id="1" name="Shape 158"/>
        <p:cNvGrpSpPr/>
        <p:nvPr/>
      </p:nvGrpSpPr>
      <p:grpSpPr>
        <a:xfrm>
          <a:off x="0" y="0"/>
          <a:ext cx="0" cy="0"/>
          <a:chOff x="0" y="0"/>
          <a:chExt cx="0" cy="0"/>
        </a:xfrm>
      </p:grpSpPr>
      <p:sp>
        <p:nvSpPr>
          <p:cNvPr id="159" name="Google Shape;159;g2a6596e56bc_0_364"/>
          <p:cNvSpPr>
            <a:spLocks noGrp="1"/>
          </p:cNvSpPr>
          <p:nvPr>
            <p:ph type="pic" idx="2"/>
          </p:nvPr>
        </p:nvSpPr>
        <p:spPr>
          <a:xfrm>
            <a:off x="4806952" y="1588"/>
            <a:ext cx="7386600" cy="6858000"/>
          </a:xfrm>
          <a:prstGeom prst="rect">
            <a:avLst/>
          </a:prstGeom>
          <a:noFill/>
          <a:ln>
            <a:noFill/>
          </a:ln>
        </p:spPr>
      </p:sp>
      <p:sp>
        <p:nvSpPr>
          <p:cNvPr id="160" name="Google Shape;160;g2a6596e56bc_0_364"/>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1"/>
        <p:cNvGrpSpPr/>
        <p:nvPr/>
      </p:nvGrpSpPr>
      <p:grpSpPr>
        <a:xfrm>
          <a:off x="0" y="0"/>
          <a:ext cx="0" cy="0"/>
          <a:chOff x="0" y="0"/>
          <a:chExt cx="0" cy="0"/>
        </a:xfrm>
      </p:grpSpPr>
      <p:sp>
        <p:nvSpPr>
          <p:cNvPr id="162" name="Google Shape;162;g2a7a8a8523b_0_122"/>
          <p:cNvSpPr txBox="1">
            <a:spLocks noGrp="1"/>
          </p:cNvSpPr>
          <p:nvPr>
            <p:ph type="ctrTitle"/>
          </p:nvPr>
        </p:nvSpPr>
        <p:spPr>
          <a:xfrm>
            <a:off x="415611" y="992767"/>
            <a:ext cx="11360700" cy="2736900"/>
          </a:xfrm>
          <a:prstGeom prst="rect">
            <a:avLst/>
          </a:prstGeom>
        </p:spPr>
        <p:txBody>
          <a:bodyPr spcFirstLastPara="1" wrap="square" lIns="91425" tIns="45700" rIns="91425" bIns="45700" anchor="b" anchorCtr="0">
            <a:norm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63" name="Google Shape;163;g2a7a8a8523b_0_122"/>
          <p:cNvSpPr txBox="1">
            <a:spLocks noGrp="1"/>
          </p:cNvSpPr>
          <p:nvPr>
            <p:ph type="subTitle" idx="1"/>
          </p:nvPr>
        </p:nvSpPr>
        <p:spPr>
          <a:xfrm>
            <a:off x="415600" y="3778833"/>
            <a:ext cx="11360700" cy="1056900"/>
          </a:xfrm>
          <a:prstGeom prst="rect">
            <a:avLst/>
          </a:prstGeom>
        </p:spPr>
        <p:txBody>
          <a:bodyPr spcFirstLastPara="1" wrap="square" lIns="91425" tIns="45700" rIns="91425" bIns="45700" anchor="t" anchorCtr="0">
            <a:normAutofit/>
          </a:bodyPr>
          <a:lstStyle>
            <a:lvl1pPr lvl="0" algn="ctr" rtl="0">
              <a:lnSpc>
                <a:spcPct val="100000"/>
              </a:lnSpc>
              <a:spcBef>
                <a:spcPts val="1000"/>
              </a:spcBef>
              <a:spcAft>
                <a:spcPts val="0"/>
              </a:spcAft>
              <a:buSzPts val="3700"/>
              <a:buNone/>
              <a:defRPr sz="3700"/>
            </a:lvl1pPr>
            <a:lvl2pPr lvl="1" algn="ctr" rtl="0">
              <a:lnSpc>
                <a:spcPct val="100000"/>
              </a:lnSpc>
              <a:spcBef>
                <a:spcPts val="500"/>
              </a:spcBef>
              <a:spcAft>
                <a:spcPts val="0"/>
              </a:spcAft>
              <a:buSzPts val="3700"/>
              <a:buNone/>
              <a:defRPr sz="3700"/>
            </a:lvl2pPr>
            <a:lvl3pPr lvl="2" algn="ctr" rtl="0">
              <a:lnSpc>
                <a:spcPct val="100000"/>
              </a:lnSpc>
              <a:spcBef>
                <a:spcPts val="500"/>
              </a:spcBef>
              <a:spcAft>
                <a:spcPts val="0"/>
              </a:spcAft>
              <a:buSzPts val="3700"/>
              <a:buNone/>
              <a:defRPr sz="3700"/>
            </a:lvl3pPr>
            <a:lvl4pPr lvl="3" algn="ctr" rtl="0">
              <a:lnSpc>
                <a:spcPct val="100000"/>
              </a:lnSpc>
              <a:spcBef>
                <a:spcPts val="500"/>
              </a:spcBef>
              <a:spcAft>
                <a:spcPts val="0"/>
              </a:spcAft>
              <a:buSzPts val="3700"/>
              <a:buNone/>
              <a:defRPr sz="3700"/>
            </a:lvl4pPr>
            <a:lvl5pPr lvl="4" algn="ctr" rtl="0">
              <a:lnSpc>
                <a:spcPct val="100000"/>
              </a:lnSpc>
              <a:spcBef>
                <a:spcPts val="500"/>
              </a:spcBef>
              <a:spcAft>
                <a:spcPts val="0"/>
              </a:spcAft>
              <a:buSzPts val="3700"/>
              <a:buNone/>
              <a:defRPr sz="3700"/>
            </a:lvl5pPr>
            <a:lvl6pPr lvl="5" algn="ctr" rtl="0">
              <a:lnSpc>
                <a:spcPct val="100000"/>
              </a:lnSpc>
              <a:spcBef>
                <a:spcPts val="500"/>
              </a:spcBef>
              <a:spcAft>
                <a:spcPts val="0"/>
              </a:spcAft>
              <a:buSzPts val="3700"/>
              <a:buNone/>
              <a:defRPr sz="3700"/>
            </a:lvl6pPr>
            <a:lvl7pPr lvl="6" algn="ctr" rtl="0">
              <a:lnSpc>
                <a:spcPct val="100000"/>
              </a:lnSpc>
              <a:spcBef>
                <a:spcPts val="500"/>
              </a:spcBef>
              <a:spcAft>
                <a:spcPts val="0"/>
              </a:spcAft>
              <a:buSzPts val="3700"/>
              <a:buNone/>
              <a:defRPr sz="3700"/>
            </a:lvl7pPr>
            <a:lvl8pPr lvl="7" algn="ctr" rtl="0">
              <a:lnSpc>
                <a:spcPct val="100000"/>
              </a:lnSpc>
              <a:spcBef>
                <a:spcPts val="500"/>
              </a:spcBef>
              <a:spcAft>
                <a:spcPts val="0"/>
              </a:spcAft>
              <a:buSzPts val="3700"/>
              <a:buNone/>
              <a:defRPr sz="3700"/>
            </a:lvl8pPr>
            <a:lvl9pPr lvl="8" algn="ctr" rtl="0">
              <a:lnSpc>
                <a:spcPct val="100000"/>
              </a:lnSpc>
              <a:spcBef>
                <a:spcPts val="500"/>
              </a:spcBef>
              <a:spcAft>
                <a:spcPts val="0"/>
              </a:spcAft>
              <a:buSzPts val="3700"/>
              <a:buNone/>
              <a:defRPr sz="3700"/>
            </a:lvl9pPr>
          </a:lstStyle>
          <a:p>
            <a:endParaRPr/>
          </a:p>
        </p:txBody>
      </p:sp>
      <p:sp>
        <p:nvSpPr>
          <p:cNvPr id="164" name="Google Shape;164;g2a7a8a8523b_0_122"/>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72"/>
        <p:cNvGrpSpPr/>
        <p:nvPr/>
      </p:nvGrpSpPr>
      <p:grpSpPr>
        <a:xfrm>
          <a:off x="0" y="0"/>
          <a:ext cx="0" cy="0"/>
          <a:chOff x="0" y="0"/>
          <a:chExt cx="0" cy="0"/>
        </a:xfrm>
      </p:grpSpPr>
      <p:sp>
        <p:nvSpPr>
          <p:cNvPr id="173" name="Google Shape;173;g2316314bd5b_0_223"/>
          <p:cNvSpPr>
            <a:spLocks noGrp="1"/>
          </p:cNvSpPr>
          <p:nvPr>
            <p:ph type="pic" idx="2"/>
          </p:nvPr>
        </p:nvSpPr>
        <p:spPr>
          <a:xfrm>
            <a:off x="4806952" y="1588"/>
            <a:ext cx="7386600" cy="6858000"/>
          </a:xfrm>
          <a:prstGeom prst="rect">
            <a:avLst/>
          </a:prstGeom>
          <a:noFill/>
          <a:ln>
            <a:noFill/>
          </a:ln>
        </p:spPr>
      </p:sp>
      <p:sp>
        <p:nvSpPr>
          <p:cNvPr id="174" name="Google Shape;174;g2316314bd5b_0_22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_Title and Content 6">
  <p:cSld name="2_Title and Content_6">
    <p:spTree>
      <p:nvGrpSpPr>
        <p:cNvPr id="1" name="Shape 175"/>
        <p:cNvGrpSpPr/>
        <p:nvPr/>
      </p:nvGrpSpPr>
      <p:grpSpPr>
        <a:xfrm>
          <a:off x="0" y="0"/>
          <a:ext cx="0" cy="0"/>
          <a:chOff x="0" y="0"/>
          <a:chExt cx="0" cy="0"/>
        </a:xfrm>
      </p:grpSpPr>
      <p:sp>
        <p:nvSpPr>
          <p:cNvPr id="176" name="Google Shape;176;g2316314bd5b_0_220"/>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 name="Google Shape;177;g2316314bd5b_0_22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p:spTree>
      <p:nvGrpSpPr>
        <p:cNvPr id="1" name="Shape 25"/>
        <p:cNvGrpSpPr/>
        <p:nvPr/>
      </p:nvGrpSpPr>
      <p:grpSpPr>
        <a:xfrm>
          <a:off x="0" y="0"/>
          <a:ext cx="0" cy="0"/>
          <a:chOff x="0" y="0"/>
          <a:chExt cx="0" cy="0"/>
        </a:xfrm>
      </p:grpSpPr>
      <p:sp>
        <p:nvSpPr>
          <p:cNvPr id="26" name="Google Shape;26;g20eeab159d8_2_81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178"/>
        <p:cNvGrpSpPr/>
        <p:nvPr/>
      </p:nvGrpSpPr>
      <p:grpSpPr>
        <a:xfrm>
          <a:off x="0" y="0"/>
          <a:ext cx="0" cy="0"/>
          <a:chOff x="0" y="0"/>
          <a:chExt cx="0" cy="0"/>
        </a:xfrm>
      </p:grpSpPr>
      <p:sp>
        <p:nvSpPr>
          <p:cNvPr id="179" name="Google Shape;179;g2316314bd5b_0_226"/>
          <p:cNvSpPr>
            <a:spLocks noGrp="1"/>
          </p:cNvSpPr>
          <p:nvPr>
            <p:ph type="pic" idx="2"/>
          </p:nvPr>
        </p:nvSpPr>
        <p:spPr>
          <a:xfrm>
            <a:off x="914400" y="1782093"/>
            <a:ext cx="2209800" cy="2256600"/>
          </a:xfrm>
          <a:prstGeom prst="ellipse">
            <a:avLst/>
          </a:prstGeom>
          <a:solidFill>
            <a:schemeClr val="lt1"/>
          </a:solidFill>
          <a:ln>
            <a:noFill/>
          </a:ln>
        </p:spPr>
      </p:sp>
      <p:sp>
        <p:nvSpPr>
          <p:cNvPr id="180" name="Google Shape;180;g2316314bd5b_0_226"/>
          <p:cNvSpPr>
            <a:spLocks noGrp="1"/>
          </p:cNvSpPr>
          <p:nvPr>
            <p:ph type="pic" idx="3"/>
          </p:nvPr>
        </p:nvSpPr>
        <p:spPr>
          <a:xfrm>
            <a:off x="3657600" y="1782093"/>
            <a:ext cx="2209800" cy="2256600"/>
          </a:xfrm>
          <a:prstGeom prst="ellipse">
            <a:avLst/>
          </a:prstGeom>
          <a:solidFill>
            <a:schemeClr val="lt1"/>
          </a:solidFill>
          <a:ln>
            <a:noFill/>
          </a:ln>
        </p:spPr>
      </p:sp>
      <p:sp>
        <p:nvSpPr>
          <p:cNvPr id="181" name="Google Shape;181;g2316314bd5b_0_226"/>
          <p:cNvSpPr>
            <a:spLocks noGrp="1"/>
          </p:cNvSpPr>
          <p:nvPr>
            <p:ph type="pic" idx="4"/>
          </p:nvPr>
        </p:nvSpPr>
        <p:spPr>
          <a:xfrm>
            <a:off x="6400800" y="1782093"/>
            <a:ext cx="2209800" cy="2256600"/>
          </a:xfrm>
          <a:prstGeom prst="ellipse">
            <a:avLst/>
          </a:prstGeom>
          <a:solidFill>
            <a:schemeClr val="lt1"/>
          </a:solidFill>
          <a:ln>
            <a:noFill/>
          </a:ln>
        </p:spPr>
      </p:sp>
      <p:sp>
        <p:nvSpPr>
          <p:cNvPr id="182" name="Google Shape;182;g2316314bd5b_0_226"/>
          <p:cNvSpPr>
            <a:spLocks noGrp="1"/>
          </p:cNvSpPr>
          <p:nvPr>
            <p:ph type="pic" idx="5"/>
          </p:nvPr>
        </p:nvSpPr>
        <p:spPr>
          <a:xfrm>
            <a:off x="9144000" y="1782093"/>
            <a:ext cx="2209800" cy="2256600"/>
          </a:xfrm>
          <a:prstGeom prst="ellipse">
            <a:avLst/>
          </a:prstGeom>
          <a:solidFill>
            <a:schemeClr val="lt1"/>
          </a:solidFill>
          <a:ln>
            <a:noFill/>
          </a:ln>
        </p:spPr>
      </p:sp>
      <p:sp>
        <p:nvSpPr>
          <p:cNvPr id="183" name="Google Shape;183;g2316314bd5b_0_22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84"/>
        <p:cNvGrpSpPr/>
        <p:nvPr/>
      </p:nvGrpSpPr>
      <p:grpSpPr>
        <a:xfrm>
          <a:off x="0" y="0"/>
          <a:ext cx="0" cy="0"/>
          <a:chOff x="0" y="0"/>
          <a:chExt cx="0" cy="0"/>
        </a:xfrm>
      </p:grpSpPr>
      <p:sp>
        <p:nvSpPr>
          <p:cNvPr id="185" name="Google Shape;185;g2316314bd5b_0_232"/>
          <p:cNvSpPr>
            <a:spLocks noGrp="1"/>
          </p:cNvSpPr>
          <p:nvPr>
            <p:ph type="pic" idx="2"/>
          </p:nvPr>
        </p:nvSpPr>
        <p:spPr>
          <a:xfrm>
            <a:off x="5844975" y="1692050"/>
            <a:ext cx="5336400" cy="4455900"/>
          </a:xfrm>
          <a:prstGeom prst="rect">
            <a:avLst/>
          </a:prstGeom>
          <a:solidFill>
            <a:schemeClr val="lt1"/>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8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7"/>
        <p:cNvGrpSpPr/>
        <p:nvPr/>
      </p:nvGrpSpPr>
      <p:grpSpPr>
        <a:xfrm>
          <a:off x="0" y="0"/>
          <a:ext cx="0" cy="0"/>
          <a:chOff x="0" y="0"/>
          <a:chExt cx="0" cy="0"/>
        </a:xfrm>
      </p:grpSpPr>
      <p:sp>
        <p:nvSpPr>
          <p:cNvPr id="188" name="Google Shape;188;g2316314bd5b_0_235"/>
          <p:cNvSpPr>
            <a:spLocks noGrp="1"/>
          </p:cNvSpPr>
          <p:nvPr>
            <p:ph type="pic" idx="2"/>
          </p:nvPr>
        </p:nvSpPr>
        <p:spPr>
          <a:xfrm>
            <a:off x="5867401" y="1176112"/>
            <a:ext cx="4189500" cy="4202100"/>
          </a:xfrm>
          <a:prstGeom prst="rect">
            <a:avLst/>
          </a:prstGeom>
          <a:noFill/>
          <a:ln>
            <a:noFill/>
          </a:ln>
        </p:spPr>
      </p:sp>
      <p:sp>
        <p:nvSpPr>
          <p:cNvPr id="189" name="Google Shape;189;g2316314bd5b_0_23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0"/>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_Title and Content 5">
  <p:cSld name="2_Title and Content_5">
    <p:spTree>
      <p:nvGrpSpPr>
        <p:cNvPr id="1" name="Shape 191"/>
        <p:cNvGrpSpPr/>
        <p:nvPr/>
      </p:nvGrpSpPr>
      <p:grpSpPr>
        <a:xfrm>
          <a:off x="0" y="0"/>
          <a:ext cx="0" cy="0"/>
          <a:chOff x="0" y="0"/>
          <a:chExt cx="0" cy="0"/>
        </a:xfrm>
      </p:grpSpPr>
      <p:sp>
        <p:nvSpPr>
          <p:cNvPr id="192" name="Google Shape;192;g2316314bd5b_0_239"/>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 name="Google Shape;193;g2316314bd5b_0_23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p:spTree>
      <p:nvGrpSpPr>
        <p:cNvPr id="1" name="Shape 194"/>
        <p:cNvGrpSpPr/>
        <p:nvPr/>
      </p:nvGrpSpPr>
      <p:grpSpPr>
        <a:xfrm>
          <a:off x="0" y="0"/>
          <a:ext cx="0" cy="0"/>
          <a:chOff x="0" y="0"/>
          <a:chExt cx="0" cy="0"/>
        </a:xfrm>
      </p:grpSpPr>
      <p:sp>
        <p:nvSpPr>
          <p:cNvPr id="195" name="Google Shape;195;g2316314bd5b_0_24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96"/>
        <p:cNvGrpSpPr/>
        <p:nvPr/>
      </p:nvGrpSpPr>
      <p:grpSpPr>
        <a:xfrm>
          <a:off x="0" y="0"/>
          <a:ext cx="0" cy="0"/>
          <a:chOff x="0" y="0"/>
          <a:chExt cx="0" cy="0"/>
        </a:xfrm>
      </p:grpSpPr>
      <p:pic>
        <p:nvPicPr>
          <p:cNvPr id="197" name="Google Shape;197;g2316314bd5b_0_244"/>
          <p:cNvPicPr preferRelativeResize="0"/>
          <p:nvPr/>
        </p:nvPicPr>
        <p:blipFill rotWithShape="1">
          <a:blip r:embed="rId2">
            <a:alphaModFix/>
          </a:blip>
          <a:srcRect/>
          <a:stretch/>
        </p:blipFill>
        <p:spPr>
          <a:xfrm>
            <a:off x="10479499" y="304801"/>
            <a:ext cx="1207149" cy="533400"/>
          </a:xfrm>
          <a:prstGeom prst="rect">
            <a:avLst/>
          </a:prstGeom>
          <a:noFill/>
          <a:ln>
            <a:noFill/>
          </a:ln>
        </p:spPr>
      </p:pic>
      <p:sp>
        <p:nvSpPr>
          <p:cNvPr id="198" name="Google Shape;198;g2316314bd5b_0_244"/>
          <p:cNvSpPr>
            <a:spLocks noGrp="1"/>
          </p:cNvSpPr>
          <p:nvPr>
            <p:ph type="pic" idx="2"/>
          </p:nvPr>
        </p:nvSpPr>
        <p:spPr>
          <a:xfrm>
            <a:off x="533400" y="838200"/>
            <a:ext cx="4878300" cy="4953000"/>
          </a:xfrm>
          <a:prstGeom prst="rect">
            <a:avLst/>
          </a:prstGeom>
          <a:solidFill>
            <a:schemeClr val="lt1"/>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Title and Content 2">
  <p:cSld name="2_Title and Content_2">
    <p:spTree>
      <p:nvGrpSpPr>
        <p:cNvPr id="1" name="Shape 199"/>
        <p:cNvGrpSpPr/>
        <p:nvPr/>
      </p:nvGrpSpPr>
      <p:grpSpPr>
        <a:xfrm>
          <a:off x="0" y="0"/>
          <a:ext cx="0" cy="0"/>
          <a:chOff x="0" y="0"/>
          <a:chExt cx="0" cy="0"/>
        </a:xfrm>
      </p:grpSpPr>
      <p:sp>
        <p:nvSpPr>
          <p:cNvPr id="200" name="Google Shape;200;g2316314bd5b_0_247"/>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 name="Google Shape;201;g2316314bd5b_0_24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With Logo">
  <p:cSld name="Blank Slide With Logo">
    <p:spTree>
      <p:nvGrpSpPr>
        <p:cNvPr id="1" name="Shape 202"/>
        <p:cNvGrpSpPr/>
        <p:nvPr/>
      </p:nvGrpSpPr>
      <p:grpSpPr>
        <a:xfrm>
          <a:off x="0" y="0"/>
          <a:ext cx="0" cy="0"/>
          <a:chOff x="0" y="0"/>
          <a:chExt cx="0" cy="0"/>
        </a:xfrm>
      </p:grpSpPr>
      <p:sp>
        <p:nvSpPr>
          <p:cNvPr id="203" name="Google Shape;203;g2316314bd5b_0_25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1 1">
  <p:cSld name="2_Title and Content_8">
    <p:spTree>
      <p:nvGrpSpPr>
        <p:cNvPr id="1" name="Shape 27"/>
        <p:cNvGrpSpPr/>
        <p:nvPr/>
      </p:nvGrpSpPr>
      <p:grpSpPr>
        <a:xfrm>
          <a:off x="0" y="0"/>
          <a:ext cx="0" cy="0"/>
          <a:chOff x="0" y="0"/>
          <a:chExt cx="0" cy="0"/>
        </a:xfrm>
      </p:grpSpPr>
      <p:sp>
        <p:nvSpPr>
          <p:cNvPr id="28" name="Google Shape;28;g2a6596e56bc_0_708"/>
          <p:cNvSpPr>
            <a:spLocks noGrp="1"/>
          </p:cNvSpPr>
          <p:nvPr>
            <p:ph type="pic" idx="2"/>
          </p:nvPr>
        </p:nvSpPr>
        <p:spPr>
          <a:xfrm>
            <a:off x="4806952" y="1588"/>
            <a:ext cx="7386600" cy="6858000"/>
          </a:xfrm>
          <a:prstGeom prst="rect">
            <a:avLst/>
          </a:prstGeom>
          <a:noFill/>
          <a:ln>
            <a:noFill/>
          </a:ln>
        </p:spPr>
      </p:sp>
      <p:sp>
        <p:nvSpPr>
          <p:cNvPr id="29" name="Google Shape;29;g2a6596e56bc_0_708"/>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204"/>
        <p:cNvGrpSpPr/>
        <p:nvPr/>
      </p:nvGrpSpPr>
      <p:grpSpPr>
        <a:xfrm>
          <a:off x="0" y="0"/>
          <a:ext cx="0" cy="0"/>
          <a:chOff x="0" y="0"/>
          <a:chExt cx="0" cy="0"/>
        </a:xfrm>
      </p:grpSpPr>
      <p:sp>
        <p:nvSpPr>
          <p:cNvPr id="205" name="Google Shape;205;g2316314bd5b_0_252"/>
          <p:cNvSpPr>
            <a:spLocks noGrp="1"/>
          </p:cNvSpPr>
          <p:nvPr>
            <p:ph type="pic" idx="2"/>
          </p:nvPr>
        </p:nvSpPr>
        <p:spPr>
          <a:xfrm rot="10800000" flipH="1">
            <a:off x="755905" y="0"/>
            <a:ext cx="3295500" cy="4686300"/>
          </a:xfrm>
          <a:prstGeom prst="round2SameRect">
            <a:avLst>
              <a:gd name="adj1" fmla="val 16667"/>
              <a:gd name="adj2" fmla="val 0"/>
            </a:avLst>
          </a:prstGeom>
          <a:solidFill>
            <a:schemeClr val="lt1"/>
          </a:solidFill>
          <a:ln>
            <a:noFill/>
          </a:ln>
        </p:spPr>
      </p:sp>
      <p:sp>
        <p:nvSpPr>
          <p:cNvPr id="206" name="Google Shape;206;g2316314bd5b_0_252"/>
          <p:cNvSpPr>
            <a:spLocks noGrp="1"/>
          </p:cNvSpPr>
          <p:nvPr>
            <p:ph type="pic" idx="3"/>
          </p:nvPr>
        </p:nvSpPr>
        <p:spPr>
          <a:xfrm>
            <a:off x="8153400" y="4357914"/>
            <a:ext cx="3295500" cy="2514600"/>
          </a:xfrm>
          <a:prstGeom prst="round2SameRect">
            <a:avLst>
              <a:gd name="adj1" fmla="val 16667"/>
              <a:gd name="adj2" fmla="val 0"/>
            </a:avLst>
          </a:prstGeom>
          <a:solidFill>
            <a:schemeClr val="lt1"/>
          </a:solidFill>
          <a:ln>
            <a:noFill/>
          </a:ln>
        </p:spPr>
      </p:sp>
      <p:sp>
        <p:nvSpPr>
          <p:cNvPr id="207" name="Google Shape;207;g2316314bd5b_0_2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Title and Content 3">
  <p:cSld name="2_Title and Content_3">
    <p:spTree>
      <p:nvGrpSpPr>
        <p:cNvPr id="1" name="Shape 208"/>
        <p:cNvGrpSpPr/>
        <p:nvPr/>
      </p:nvGrpSpPr>
      <p:grpSpPr>
        <a:xfrm>
          <a:off x="0" y="0"/>
          <a:ext cx="0" cy="0"/>
          <a:chOff x="0" y="0"/>
          <a:chExt cx="0" cy="0"/>
        </a:xfrm>
      </p:grpSpPr>
      <p:sp>
        <p:nvSpPr>
          <p:cNvPr id="209" name="Google Shape;209;g2316314bd5b_0_256"/>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 name="Google Shape;210;g2316314bd5b_0_25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icture with Caption 1">
  <p:cSld name="Picture with Caption">
    <p:spTree>
      <p:nvGrpSpPr>
        <p:cNvPr id="1" name="Shape 211"/>
        <p:cNvGrpSpPr/>
        <p:nvPr/>
      </p:nvGrpSpPr>
      <p:grpSpPr>
        <a:xfrm>
          <a:off x="0" y="0"/>
          <a:ext cx="0" cy="0"/>
          <a:chOff x="0" y="0"/>
          <a:chExt cx="0" cy="0"/>
        </a:xfrm>
      </p:grpSpPr>
      <p:sp>
        <p:nvSpPr>
          <p:cNvPr id="212" name="Google Shape;212;g2316314bd5b_0_25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1_Custom Layout 1">
  <p:cSld name="21_Custom Layout_1">
    <p:spTree>
      <p:nvGrpSpPr>
        <p:cNvPr id="1" name="Shape 213"/>
        <p:cNvGrpSpPr/>
        <p:nvPr/>
      </p:nvGrpSpPr>
      <p:grpSpPr>
        <a:xfrm>
          <a:off x="0" y="0"/>
          <a:ext cx="0" cy="0"/>
          <a:chOff x="0" y="0"/>
          <a:chExt cx="0" cy="0"/>
        </a:xfrm>
      </p:grpSpPr>
      <p:sp>
        <p:nvSpPr>
          <p:cNvPr id="214" name="Google Shape;214;g2316314bd5b_0_261"/>
          <p:cNvSpPr>
            <a:spLocks noGrp="1"/>
          </p:cNvSpPr>
          <p:nvPr>
            <p:ph type="pic" idx="2"/>
          </p:nvPr>
        </p:nvSpPr>
        <p:spPr>
          <a:xfrm rot="-5400000" flipH="1">
            <a:off x="1488650" y="962300"/>
            <a:ext cx="2766000" cy="2774700"/>
          </a:xfrm>
          <a:prstGeom prst="roundRect">
            <a:avLst>
              <a:gd name="adj" fmla="val 16667"/>
            </a:avLst>
          </a:prstGeom>
          <a:solidFill>
            <a:schemeClr val="lt1"/>
          </a:solidFill>
          <a:ln>
            <a:noFill/>
          </a:ln>
          <a:effectLst>
            <a:outerShdw blurRad="57150" dist="19050" dir="5400000" algn="bl" rotWithShape="0">
              <a:srgbClr val="000000">
                <a:alpha val="48235"/>
              </a:srgbClr>
            </a:outerShdw>
          </a:effectLst>
        </p:spPr>
      </p:sp>
      <p:sp>
        <p:nvSpPr>
          <p:cNvPr id="215" name="Google Shape;215;g2316314bd5b_0_261"/>
          <p:cNvSpPr>
            <a:spLocks noGrp="1"/>
          </p:cNvSpPr>
          <p:nvPr>
            <p:ph type="pic" idx="3"/>
          </p:nvPr>
        </p:nvSpPr>
        <p:spPr>
          <a:xfrm rot="-5400000" flipH="1">
            <a:off x="7780750" y="3450775"/>
            <a:ext cx="2766000" cy="2774700"/>
          </a:xfrm>
          <a:prstGeom prst="roundRect">
            <a:avLst>
              <a:gd name="adj" fmla="val 16667"/>
            </a:avLst>
          </a:prstGeom>
          <a:solidFill>
            <a:schemeClr val="lt1"/>
          </a:solidFill>
          <a:ln>
            <a:noFill/>
          </a:ln>
          <a:effectLst>
            <a:outerShdw blurRad="57150" dist="19050" dir="5400000" algn="bl" rotWithShape="0">
              <a:srgbClr val="000000">
                <a:alpha val="48235"/>
              </a:srgbClr>
            </a:outerShdw>
          </a:effectLst>
        </p:spPr>
      </p:sp>
      <p:sp>
        <p:nvSpPr>
          <p:cNvPr id="216" name="Google Shape;216;g2316314bd5b_0_26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Title and Content 1">
  <p:cSld name="2_Title and Content_1">
    <p:spTree>
      <p:nvGrpSpPr>
        <p:cNvPr id="1" name="Shape 217"/>
        <p:cNvGrpSpPr/>
        <p:nvPr/>
      </p:nvGrpSpPr>
      <p:grpSpPr>
        <a:xfrm>
          <a:off x="0" y="0"/>
          <a:ext cx="0" cy="0"/>
          <a:chOff x="0" y="0"/>
          <a:chExt cx="0" cy="0"/>
        </a:xfrm>
      </p:grpSpPr>
      <p:sp>
        <p:nvSpPr>
          <p:cNvPr id="218" name="Google Shape;218;g2316314bd5b_0_26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Google Shape;219;g2316314bd5b_0_26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_Title and Content 4">
  <p:cSld name="2_Title and Content_4">
    <p:spTree>
      <p:nvGrpSpPr>
        <p:cNvPr id="1" name="Shape 220"/>
        <p:cNvGrpSpPr/>
        <p:nvPr/>
      </p:nvGrpSpPr>
      <p:grpSpPr>
        <a:xfrm>
          <a:off x="0" y="0"/>
          <a:ext cx="0" cy="0"/>
          <a:chOff x="0" y="0"/>
          <a:chExt cx="0" cy="0"/>
        </a:xfrm>
      </p:grpSpPr>
      <p:sp>
        <p:nvSpPr>
          <p:cNvPr id="221" name="Google Shape;221;g2316314bd5b_0_268"/>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g2316314bd5b_0_26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223"/>
        <p:cNvGrpSpPr/>
        <p:nvPr/>
      </p:nvGrpSpPr>
      <p:grpSpPr>
        <a:xfrm>
          <a:off x="0" y="0"/>
          <a:ext cx="0" cy="0"/>
          <a:chOff x="0" y="0"/>
          <a:chExt cx="0" cy="0"/>
        </a:xfrm>
      </p:grpSpPr>
      <p:sp>
        <p:nvSpPr>
          <p:cNvPr id="224" name="Google Shape;224;g2316314bd5b_0_271"/>
          <p:cNvSpPr txBox="1">
            <a:spLocks noGrp="1"/>
          </p:cNvSpPr>
          <p:nvPr>
            <p:ph type="title"/>
          </p:nvPr>
        </p:nvSpPr>
        <p:spPr>
          <a:xfrm>
            <a:off x="0" y="200177"/>
            <a:ext cx="12192000" cy="7758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595959"/>
              </a:buClr>
              <a:buSzPts val="4800"/>
              <a:buFont typeface="Calibri"/>
              <a:buNone/>
              <a:defRPr sz="4800" b="1">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g2316314bd5b_0_271"/>
          <p:cNvSpPr txBox="1">
            <a:spLocks noGrp="1"/>
          </p:cNvSpPr>
          <p:nvPr>
            <p:ph type="body" idx="1"/>
          </p:nvPr>
        </p:nvSpPr>
        <p:spPr>
          <a:xfrm>
            <a:off x="0" y="1005381"/>
            <a:ext cx="12192000" cy="419400"/>
          </a:xfrm>
          <a:prstGeom prst="rect">
            <a:avLst/>
          </a:prstGeom>
          <a:noFill/>
          <a:ln>
            <a:noFill/>
          </a:ln>
        </p:spPr>
        <p:txBody>
          <a:bodyPr spcFirstLastPara="1" wrap="square" lIns="91425" tIns="45700" rIns="91425" bIns="45700" anchor="ctr" anchorCtr="0">
            <a:noAutofit/>
          </a:bodyPr>
          <a:lstStyle>
            <a:lvl1pPr marL="457200" marR="0" lvl="0" indent="-228600" algn="ctr">
              <a:lnSpc>
                <a:spcPct val="90000"/>
              </a:lnSpc>
              <a:spcBef>
                <a:spcPts val="1000"/>
              </a:spcBef>
              <a:spcAft>
                <a:spcPts val="0"/>
              </a:spcAft>
              <a:buClr>
                <a:srgbClr val="595959"/>
              </a:buClr>
              <a:buSzPts val="2400"/>
              <a:buFont typeface="Arial"/>
              <a:buNone/>
              <a:defRPr sz="2400" b="0" i="0" u="none" strike="noStrike" cap="none">
                <a:solidFill>
                  <a:srgbClr val="595959"/>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6" name="Google Shape;226;g2316314bd5b_0_27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27"/>
        <p:cNvGrpSpPr/>
        <p:nvPr/>
      </p:nvGrpSpPr>
      <p:grpSpPr>
        <a:xfrm>
          <a:off x="0" y="0"/>
          <a:ext cx="0" cy="0"/>
          <a:chOff x="0" y="0"/>
          <a:chExt cx="0" cy="0"/>
        </a:xfrm>
      </p:grpSpPr>
      <p:sp>
        <p:nvSpPr>
          <p:cNvPr id="228" name="Google Shape;228;g2316314bd5b_0_275"/>
          <p:cNvSpPr>
            <a:spLocks noGrp="1"/>
          </p:cNvSpPr>
          <p:nvPr>
            <p:ph type="pic" idx="2"/>
          </p:nvPr>
        </p:nvSpPr>
        <p:spPr>
          <a:xfrm>
            <a:off x="6096000" y="1075673"/>
            <a:ext cx="4721100" cy="4735500"/>
          </a:xfrm>
          <a:prstGeom prst="rect">
            <a:avLst/>
          </a:prstGeom>
          <a:noFill/>
          <a:ln>
            <a:noFill/>
          </a:ln>
        </p:spPr>
      </p:sp>
      <p:sp>
        <p:nvSpPr>
          <p:cNvPr id="229" name="Google Shape;229;g2316314bd5b_0_27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0"/>
        <p:cNvGrpSpPr/>
        <p:nvPr/>
      </p:nvGrpSpPr>
      <p:grpSpPr>
        <a:xfrm>
          <a:off x="0" y="0"/>
          <a:ext cx="0" cy="0"/>
          <a:chOff x="0" y="0"/>
          <a:chExt cx="0" cy="0"/>
        </a:xfrm>
      </p:grpSpPr>
      <p:sp>
        <p:nvSpPr>
          <p:cNvPr id="231" name="Google Shape;231;g2316314bd5b_0_278"/>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2" name="Google Shape;232;g2316314bd5b_0_27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g2316314bd5b_0_27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g2316314bd5b_0_2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5" name="Google Shape;235;g2316314bd5b_0_278"/>
          <p:cNvSpPr>
            <a:spLocks noGrp="1"/>
          </p:cNvSpPr>
          <p:nvPr>
            <p:ph type="pic" idx="2"/>
          </p:nvPr>
        </p:nvSpPr>
        <p:spPr>
          <a:xfrm>
            <a:off x="647700" y="457200"/>
            <a:ext cx="3124200" cy="44958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6"/>
        <p:cNvGrpSpPr/>
        <p:nvPr/>
      </p:nvGrpSpPr>
      <p:grpSpPr>
        <a:xfrm>
          <a:off x="0" y="0"/>
          <a:ext cx="0" cy="0"/>
          <a:chOff x="0" y="0"/>
          <a:chExt cx="0" cy="0"/>
        </a:xfrm>
      </p:grpSpPr>
      <p:sp>
        <p:nvSpPr>
          <p:cNvPr id="237" name="Google Shape;237;g2316314bd5b_0_284"/>
          <p:cNvSpPr>
            <a:spLocks noGrp="1"/>
          </p:cNvSpPr>
          <p:nvPr>
            <p:ph type="pic" idx="2"/>
          </p:nvPr>
        </p:nvSpPr>
        <p:spPr>
          <a:xfrm>
            <a:off x="692600" y="1617450"/>
            <a:ext cx="5105700" cy="45678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and Content 2">
  <p:cSld name="2_Title and Content_2">
    <p:spTree>
      <p:nvGrpSpPr>
        <p:cNvPr id="1" name="Shape 30"/>
        <p:cNvGrpSpPr/>
        <p:nvPr/>
      </p:nvGrpSpPr>
      <p:grpSpPr>
        <a:xfrm>
          <a:off x="0" y="0"/>
          <a:ext cx="0" cy="0"/>
          <a:chOff x="0" y="0"/>
          <a:chExt cx="0" cy="0"/>
        </a:xfrm>
      </p:grpSpPr>
      <p:sp>
        <p:nvSpPr>
          <p:cNvPr id="31" name="Google Shape;31;g1a0854cc649_9_1537"/>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Google Shape;32;g1a0854cc649_9_153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8"/>
        <p:cNvGrpSpPr/>
        <p:nvPr/>
      </p:nvGrpSpPr>
      <p:grpSpPr>
        <a:xfrm>
          <a:off x="0" y="0"/>
          <a:ext cx="0" cy="0"/>
          <a:chOff x="0" y="0"/>
          <a:chExt cx="0" cy="0"/>
        </a:xfrm>
      </p:grpSpPr>
      <p:sp>
        <p:nvSpPr>
          <p:cNvPr id="239" name="Google Shape;239;g2316314bd5b_0_286"/>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g2316314bd5b_0_286"/>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1" name="Google Shape;241;g2316314bd5b_0_2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g2316314bd5b_0_2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g2316314bd5b_0_2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4"/>
        <p:cNvGrpSpPr/>
        <p:nvPr/>
      </p:nvGrpSpPr>
      <p:grpSpPr>
        <a:xfrm>
          <a:off x="0" y="0"/>
          <a:ext cx="0" cy="0"/>
          <a:chOff x="0" y="0"/>
          <a:chExt cx="0" cy="0"/>
        </a:xfrm>
      </p:grpSpPr>
      <p:sp>
        <p:nvSpPr>
          <p:cNvPr id="245" name="Google Shape;245;g2316314bd5b_0_29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g2316314bd5b_0_292"/>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g2316314bd5b_0_292"/>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g2316314bd5b_0_2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g2316314bd5b_0_2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g2316314bd5b_0_2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1"/>
        <p:cNvGrpSpPr/>
        <p:nvPr/>
      </p:nvGrpSpPr>
      <p:grpSpPr>
        <a:xfrm>
          <a:off x="0" y="0"/>
          <a:ext cx="0" cy="0"/>
          <a:chOff x="0" y="0"/>
          <a:chExt cx="0" cy="0"/>
        </a:xfrm>
      </p:grpSpPr>
      <p:sp>
        <p:nvSpPr>
          <p:cNvPr id="252" name="Google Shape;252;g2316314bd5b_0_29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g2316314bd5b_0_29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4" name="Google Shape;254;g2316314bd5b_0_29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g2316314bd5b_0_29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6" name="Google Shape;256;g2316314bd5b_0_29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g2316314bd5b_0_29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g2316314bd5b_0_29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g2316314bd5b_0_2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0"/>
        <p:cNvGrpSpPr/>
        <p:nvPr/>
      </p:nvGrpSpPr>
      <p:grpSpPr>
        <a:xfrm>
          <a:off x="0" y="0"/>
          <a:ext cx="0" cy="0"/>
          <a:chOff x="0" y="0"/>
          <a:chExt cx="0" cy="0"/>
        </a:xfrm>
      </p:grpSpPr>
      <p:sp>
        <p:nvSpPr>
          <p:cNvPr id="261" name="Google Shape;261;g2316314bd5b_0_3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g2316314bd5b_0_30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g2316314bd5b_0_30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g2316314bd5b_0_3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5"/>
        <p:cNvGrpSpPr/>
        <p:nvPr/>
      </p:nvGrpSpPr>
      <p:grpSpPr>
        <a:xfrm>
          <a:off x="0" y="0"/>
          <a:ext cx="0" cy="0"/>
          <a:chOff x="0" y="0"/>
          <a:chExt cx="0" cy="0"/>
        </a:xfrm>
      </p:grpSpPr>
      <p:sp>
        <p:nvSpPr>
          <p:cNvPr id="266" name="Google Shape;266;g2316314bd5b_0_31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g2316314bd5b_0_313"/>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68" name="Google Shape;268;g2316314bd5b_0_313"/>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9" name="Google Shape;269;g2316314bd5b_0_3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g2316314bd5b_0_3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g2316314bd5b_0_3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2"/>
        <p:cNvGrpSpPr/>
        <p:nvPr/>
      </p:nvGrpSpPr>
      <p:grpSpPr>
        <a:xfrm>
          <a:off x="0" y="0"/>
          <a:ext cx="0" cy="0"/>
          <a:chOff x="0" y="0"/>
          <a:chExt cx="0" cy="0"/>
        </a:xfrm>
      </p:grpSpPr>
      <p:sp>
        <p:nvSpPr>
          <p:cNvPr id="273" name="Google Shape;273;g2316314bd5b_0_32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g2316314bd5b_0_320"/>
          <p:cNvSpPr>
            <a:spLocks noGrp="1"/>
          </p:cNvSpPr>
          <p:nvPr>
            <p:ph type="pic" idx="2"/>
          </p:nvPr>
        </p:nvSpPr>
        <p:spPr>
          <a:xfrm>
            <a:off x="5183188" y="987425"/>
            <a:ext cx="6172200" cy="4873500"/>
          </a:xfrm>
          <a:prstGeom prst="rect">
            <a:avLst/>
          </a:prstGeom>
          <a:noFill/>
          <a:ln>
            <a:noFill/>
          </a:ln>
        </p:spPr>
      </p:sp>
      <p:sp>
        <p:nvSpPr>
          <p:cNvPr id="275" name="Google Shape;275;g2316314bd5b_0_32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6" name="Google Shape;276;g2316314bd5b_0_3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g2316314bd5b_0_3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g2316314bd5b_0_3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9"/>
        <p:cNvGrpSpPr/>
        <p:nvPr/>
      </p:nvGrpSpPr>
      <p:grpSpPr>
        <a:xfrm>
          <a:off x="0" y="0"/>
          <a:ext cx="0" cy="0"/>
          <a:chOff x="0" y="0"/>
          <a:chExt cx="0" cy="0"/>
        </a:xfrm>
      </p:grpSpPr>
      <p:sp>
        <p:nvSpPr>
          <p:cNvPr id="280" name="Google Shape;280;g2316314bd5b_0_3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g2316314bd5b_0_327"/>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g2316314bd5b_0_3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g2316314bd5b_0_3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4" name="Google Shape;284;g2316314bd5b_0_3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5"/>
        <p:cNvGrpSpPr/>
        <p:nvPr/>
      </p:nvGrpSpPr>
      <p:grpSpPr>
        <a:xfrm>
          <a:off x="0" y="0"/>
          <a:ext cx="0" cy="0"/>
          <a:chOff x="0" y="0"/>
          <a:chExt cx="0" cy="0"/>
        </a:xfrm>
      </p:grpSpPr>
      <p:sp>
        <p:nvSpPr>
          <p:cNvPr id="286" name="Google Shape;286;g2316314bd5b_0_333"/>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7" name="Google Shape;287;g2316314bd5b_0_333"/>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g2316314bd5b_0_3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g2316314bd5b_0_3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g2316314bd5b_0_3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91"/>
        <p:cNvGrpSpPr/>
        <p:nvPr/>
      </p:nvGrpSpPr>
      <p:grpSpPr>
        <a:xfrm>
          <a:off x="0" y="0"/>
          <a:ext cx="0" cy="0"/>
          <a:chOff x="0" y="0"/>
          <a:chExt cx="0" cy="0"/>
        </a:xfrm>
      </p:grpSpPr>
      <p:sp>
        <p:nvSpPr>
          <p:cNvPr id="292" name="Google Shape;292;g2316314bd5b_0_339"/>
          <p:cNvSpPr>
            <a:spLocks noGrp="1"/>
          </p:cNvSpPr>
          <p:nvPr>
            <p:ph type="pic" idx="2"/>
          </p:nvPr>
        </p:nvSpPr>
        <p:spPr>
          <a:xfrm>
            <a:off x="533400" y="838200"/>
            <a:ext cx="4878300" cy="4953000"/>
          </a:xfrm>
          <a:prstGeom prst="rect">
            <a:avLst/>
          </a:prstGeom>
          <a:solidFill>
            <a:schemeClr val="lt1"/>
          </a:soli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293"/>
        <p:cNvGrpSpPr/>
        <p:nvPr/>
      </p:nvGrpSpPr>
      <p:grpSpPr>
        <a:xfrm>
          <a:off x="0" y="0"/>
          <a:ext cx="0" cy="0"/>
          <a:chOff x="0" y="0"/>
          <a:chExt cx="0" cy="0"/>
        </a:xfrm>
      </p:grpSpPr>
      <p:sp>
        <p:nvSpPr>
          <p:cNvPr id="294" name="Google Shape;294;g2316314bd5b_0_341"/>
          <p:cNvSpPr/>
          <p:nvPr/>
        </p:nvSpPr>
        <p:spPr>
          <a:xfrm>
            <a:off x="0" y="0"/>
            <a:ext cx="12192000" cy="3124200"/>
          </a:xfrm>
          <a:prstGeom prst="rect">
            <a:avLst/>
          </a:prstGeom>
          <a:solidFill>
            <a:srgbClr val="E1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5" name="Google Shape;295;g2316314bd5b_0_341"/>
          <p:cNvSpPr>
            <a:spLocks noGrp="1"/>
          </p:cNvSpPr>
          <p:nvPr>
            <p:ph type="pic" idx="2"/>
          </p:nvPr>
        </p:nvSpPr>
        <p:spPr>
          <a:xfrm>
            <a:off x="996950" y="1710767"/>
            <a:ext cx="2349600" cy="2399100"/>
          </a:xfrm>
          <a:prstGeom prst="ellipse">
            <a:avLst/>
          </a:prstGeom>
          <a:solidFill>
            <a:schemeClr val="lt1"/>
          </a:solidFill>
          <a:ln>
            <a:noFill/>
          </a:ln>
        </p:spPr>
      </p:sp>
      <p:sp>
        <p:nvSpPr>
          <p:cNvPr id="296" name="Google Shape;296;g2316314bd5b_0_341"/>
          <p:cNvSpPr>
            <a:spLocks noGrp="1"/>
          </p:cNvSpPr>
          <p:nvPr>
            <p:ph type="pic" idx="3"/>
          </p:nvPr>
        </p:nvSpPr>
        <p:spPr>
          <a:xfrm>
            <a:off x="4883150" y="1710767"/>
            <a:ext cx="2349600" cy="2399100"/>
          </a:xfrm>
          <a:prstGeom prst="ellipse">
            <a:avLst/>
          </a:prstGeom>
          <a:solidFill>
            <a:schemeClr val="lt1"/>
          </a:solidFill>
          <a:ln>
            <a:noFill/>
          </a:ln>
        </p:spPr>
      </p:sp>
      <p:sp>
        <p:nvSpPr>
          <p:cNvPr id="297" name="Google Shape;297;g2316314bd5b_0_341"/>
          <p:cNvSpPr>
            <a:spLocks noGrp="1"/>
          </p:cNvSpPr>
          <p:nvPr>
            <p:ph type="pic" idx="4"/>
          </p:nvPr>
        </p:nvSpPr>
        <p:spPr>
          <a:xfrm>
            <a:off x="8769350" y="1710767"/>
            <a:ext cx="2349600" cy="2399100"/>
          </a:xfrm>
          <a:prstGeom prst="ellipse">
            <a:avLst/>
          </a:prstGeom>
          <a:solidFill>
            <a:schemeClr val="lt1"/>
          </a:solidFill>
          <a:ln>
            <a:noFill/>
          </a:ln>
        </p:spPr>
      </p:sp>
      <p:pic>
        <p:nvPicPr>
          <p:cNvPr id="298" name="Google Shape;298;g2316314bd5b_0_341"/>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299" name="Google Shape;299;g2316314bd5b_0_34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33"/>
        <p:cNvGrpSpPr/>
        <p:nvPr/>
      </p:nvGrpSpPr>
      <p:grpSpPr>
        <a:xfrm>
          <a:off x="0" y="0"/>
          <a:ext cx="0" cy="0"/>
          <a:chOff x="0" y="0"/>
          <a:chExt cx="0" cy="0"/>
        </a:xfrm>
      </p:grpSpPr>
      <p:sp>
        <p:nvSpPr>
          <p:cNvPr id="34" name="Google Shape;34;p77"/>
          <p:cNvSpPr>
            <a:spLocks noGrp="1"/>
          </p:cNvSpPr>
          <p:nvPr>
            <p:ph type="pic" idx="2"/>
          </p:nvPr>
        </p:nvSpPr>
        <p:spPr>
          <a:xfrm>
            <a:off x="5844975" y="1692050"/>
            <a:ext cx="5336400" cy="4455900"/>
          </a:xfrm>
          <a:prstGeom prst="rect">
            <a:avLst/>
          </a:prstGeom>
          <a:solidFill>
            <a:schemeClr val="lt1"/>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0"/>
        <p:cNvGrpSpPr/>
        <p:nvPr/>
      </p:nvGrpSpPr>
      <p:grpSpPr>
        <a:xfrm>
          <a:off x="0" y="0"/>
          <a:ext cx="0" cy="0"/>
          <a:chOff x="0" y="0"/>
          <a:chExt cx="0" cy="0"/>
        </a:xfrm>
      </p:grpSpPr>
      <p:pic>
        <p:nvPicPr>
          <p:cNvPr id="301" name="Google Shape;301;g2316314bd5b_0_348"/>
          <p:cNvPicPr preferRelativeResize="0"/>
          <p:nvPr/>
        </p:nvPicPr>
        <p:blipFill rotWithShape="1">
          <a:blip r:embed="rId2">
            <a:alphaModFix/>
          </a:blip>
          <a:srcRect/>
          <a:stretch/>
        </p:blipFill>
        <p:spPr>
          <a:xfrm>
            <a:off x="17207" y="1"/>
            <a:ext cx="12174793" cy="6872947"/>
          </a:xfrm>
          <a:prstGeom prst="rect">
            <a:avLst/>
          </a:prstGeom>
          <a:noFill/>
          <a:ln>
            <a:noFill/>
          </a:ln>
        </p:spPr>
      </p:pic>
      <p:pic>
        <p:nvPicPr>
          <p:cNvPr id="302" name="Google Shape;302;g2316314bd5b_0_348"/>
          <p:cNvPicPr preferRelativeResize="0"/>
          <p:nvPr/>
        </p:nvPicPr>
        <p:blipFill rotWithShape="1">
          <a:blip r:embed="rId3">
            <a:alphaModFix/>
          </a:blip>
          <a:srcRect/>
          <a:stretch/>
        </p:blipFill>
        <p:spPr>
          <a:xfrm>
            <a:off x="10439400" y="304801"/>
            <a:ext cx="1247249" cy="349054"/>
          </a:xfrm>
          <a:prstGeom prst="rect">
            <a:avLst/>
          </a:prstGeom>
          <a:noFill/>
          <a:ln>
            <a:noFill/>
          </a:ln>
        </p:spPr>
      </p:pic>
      <p:sp>
        <p:nvSpPr>
          <p:cNvPr id="303" name="Google Shape;303;g2316314bd5b_0_34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_Custom Layout">
  <p:cSld name="21_Custom Layout_2">
    <p:spTree>
      <p:nvGrpSpPr>
        <p:cNvPr id="1" name="Shape 304"/>
        <p:cNvGrpSpPr/>
        <p:nvPr/>
      </p:nvGrpSpPr>
      <p:grpSpPr>
        <a:xfrm>
          <a:off x="0" y="0"/>
          <a:ext cx="0" cy="0"/>
          <a:chOff x="0" y="0"/>
          <a:chExt cx="0" cy="0"/>
        </a:xfrm>
      </p:grpSpPr>
      <p:sp>
        <p:nvSpPr>
          <p:cNvPr id="305" name="Google Shape;305;g2316314bd5b_0_352"/>
          <p:cNvSpPr/>
          <p:nvPr/>
        </p:nvSpPr>
        <p:spPr>
          <a:xfrm>
            <a:off x="7162800" y="0"/>
            <a:ext cx="5029200" cy="6858000"/>
          </a:xfrm>
          <a:prstGeom prst="rect">
            <a:avLst/>
          </a:prstGeom>
          <a:solidFill>
            <a:srgbClr val="E2262D"/>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6" name="Google Shape;306;g2316314bd5b_0_352"/>
          <p:cNvSpPr>
            <a:spLocks noGrp="1"/>
          </p:cNvSpPr>
          <p:nvPr>
            <p:ph type="pic" idx="2"/>
          </p:nvPr>
        </p:nvSpPr>
        <p:spPr>
          <a:xfrm rot="-5400000" flipH="1">
            <a:off x="6248385" y="4099051"/>
            <a:ext cx="1828800" cy="2774700"/>
          </a:xfrm>
          <a:prstGeom prst="roundRect">
            <a:avLst>
              <a:gd name="adj" fmla="val 16667"/>
            </a:avLst>
          </a:prstGeom>
          <a:solidFill>
            <a:schemeClr val="lt1"/>
          </a:solidFill>
          <a:ln>
            <a:noFill/>
          </a:ln>
        </p:spPr>
      </p:sp>
      <p:sp>
        <p:nvSpPr>
          <p:cNvPr id="307" name="Google Shape;307;g2316314bd5b_0_352"/>
          <p:cNvSpPr>
            <a:spLocks noGrp="1"/>
          </p:cNvSpPr>
          <p:nvPr>
            <p:ph type="pic" idx="3"/>
          </p:nvPr>
        </p:nvSpPr>
        <p:spPr>
          <a:xfrm rot="-5400000" flipH="1">
            <a:off x="6248386" y="2041651"/>
            <a:ext cx="1828800" cy="2774700"/>
          </a:xfrm>
          <a:prstGeom prst="roundRect">
            <a:avLst>
              <a:gd name="adj" fmla="val 16667"/>
            </a:avLst>
          </a:prstGeom>
          <a:solidFill>
            <a:schemeClr val="lt1"/>
          </a:solidFill>
          <a:ln>
            <a:noFill/>
          </a:ln>
        </p:spPr>
      </p:sp>
      <p:sp>
        <p:nvSpPr>
          <p:cNvPr id="308" name="Google Shape;308;g2316314bd5b_0_352"/>
          <p:cNvSpPr>
            <a:spLocks noGrp="1"/>
          </p:cNvSpPr>
          <p:nvPr>
            <p:ph type="pic" idx="4"/>
          </p:nvPr>
        </p:nvSpPr>
        <p:spPr>
          <a:xfrm rot="-5400000" flipH="1">
            <a:off x="6248386" y="-8491"/>
            <a:ext cx="1828800" cy="2774700"/>
          </a:xfrm>
          <a:prstGeom prst="roundRect">
            <a:avLst>
              <a:gd name="adj" fmla="val 16667"/>
            </a:avLst>
          </a:prstGeom>
          <a:solidFill>
            <a:schemeClr val="lt1"/>
          </a:solidFill>
          <a:ln>
            <a:noFill/>
          </a:ln>
        </p:spPr>
      </p:sp>
      <p:pic>
        <p:nvPicPr>
          <p:cNvPr id="309" name="Google Shape;309;g2316314bd5b_0_352"/>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310" name="Google Shape;310;g2316314bd5b_0_3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_Title and Content 1 1">
  <p:cSld name="2_Title and Content_8">
    <p:spTree>
      <p:nvGrpSpPr>
        <p:cNvPr id="1" name="Shape 311"/>
        <p:cNvGrpSpPr/>
        <p:nvPr/>
      </p:nvGrpSpPr>
      <p:grpSpPr>
        <a:xfrm>
          <a:off x="0" y="0"/>
          <a:ext cx="0" cy="0"/>
          <a:chOff x="0" y="0"/>
          <a:chExt cx="0" cy="0"/>
        </a:xfrm>
      </p:grpSpPr>
      <p:sp>
        <p:nvSpPr>
          <p:cNvPr id="312" name="Google Shape;312;g2a6596e56bc_0_536"/>
          <p:cNvSpPr>
            <a:spLocks noGrp="1"/>
          </p:cNvSpPr>
          <p:nvPr>
            <p:ph type="pic" idx="2"/>
          </p:nvPr>
        </p:nvSpPr>
        <p:spPr>
          <a:xfrm>
            <a:off x="4806952" y="1588"/>
            <a:ext cx="7386600" cy="6858000"/>
          </a:xfrm>
          <a:prstGeom prst="rect">
            <a:avLst/>
          </a:prstGeom>
          <a:noFill/>
          <a:ln>
            <a:noFill/>
          </a:ln>
        </p:spPr>
      </p:sp>
      <p:sp>
        <p:nvSpPr>
          <p:cNvPr id="313" name="Google Shape;313;g2a6596e56bc_0_536"/>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35"/>
        <p:cNvGrpSpPr/>
        <p:nvPr/>
      </p:nvGrpSpPr>
      <p:grpSpPr>
        <a:xfrm>
          <a:off x="0" y="0"/>
          <a:ext cx="0" cy="0"/>
          <a:chOff x="0" y="0"/>
          <a:chExt cx="0" cy="0"/>
        </a:xfrm>
      </p:grpSpPr>
      <p:sp>
        <p:nvSpPr>
          <p:cNvPr id="36" name="Google Shape;36;g1a0854cc649_9_1046"/>
          <p:cNvSpPr>
            <a:spLocks noGrp="1"/>
          </p:cNvSpPr>
          <p:nvPr>
            <p:ph type="pic" idx="2"/>
          </p:nvPr>
        </p:nvSpPr>
        <p:spPr>
          <a:xfrm>
            <a:off x="914400" y="1782093"/>
            <a:ext cx="2209800" cy="2256600"/>
          </a:xfrm>
          <a:prstGeom prst="ellipse">
            <a:avLst/>
          </a:prstGeom>
          <a:solidFill>
            <a:schemeClr val="lt1"/>
          </a:solidFill>
          <a:ln>
            <a:noFill/>
          </a:ln>
        </p:spPr>
      </p:sp>
      <p:sp>
        <p:nvSpPr>
          <p:cNvPr id="37" name="Google Shape;37;g1a0854cc649_9_1046"/>
          <p:cNvSpPr>
            <a:spLocks noGrp="1"/>
          </p:cNvSpPr>
          <p:nvPr>
            <p:ph type="pic" idx="3"/>
          </p:nvPr>
        </p:nvSpPr>
        <p:spPr>
          <a:xfrm>
            <a:off x="3657600" y="1782093"/>
            <a:ext cx="2209800" cy="2256600"/>
          </a:xfrm>
          <a:prstGeom prst="ellipse">
            <a:avLst/>
          </a:prstGeom>
          <a:solidFill>
            <a:schemeClr val="lt1"/>
          </a:solidFill>
          <a:ln>
            <a:noFill/>
          </a:ln>
        </p:spPr>
      </p:sp>
      <p:sp>
        <p:nvSpPr>
          <p:cNvPr id="38" name="Google Shape;38;g1a0854cc649_9_1046"/>
          <p:cNvSpPr>
            <a:spLocks noGrp="1"/>
          </p:cNvSpPr>
          <p:nvPr>
            <p:ph type="pic" idx="4"/>
          </p:nvPr>
        </p:nvSpPr>
        <p:spPr>
          <a:xfrm>
            <a:off x="6400800" y="1782093"/>
            <a:ext cx="2209800" cy="2256600"/>
          </a:xfrm>
          <a:prstGeom prst="ellipse">
            <a:avLst/>
          </a:prstGeom>
          <a:solidFill>
            <a:schemeClr val="lt1"/>
          </a:solidFill>
          <a:ln>
            <a:noFill/>
          </a:ln>
        </p:spPr>
      </p:sp>
      <p:sp>
        <p:nvSpPr>
          <p:cNvPr id="39" name="Google Shape;39;g1a0854cc649_9_1046"/>
          <p:cNvSpPr>
            <a:spLocks noGrp="1"/>
          </p:cNvSpPr>
          <p:nvPr>
            <p:ph type="pic" idx="5"/>
          </p:nvPr>
        </p:nvSpPr>
        <p:spPr>
          <a:xfrm>
            <a:off x="9144000" y="1782093"/>
            <a:ext cx="2209800" cy="2256600"/>
          </a:xfrm>
          <a:prstGeom prst="ellipse">
            <a:avLst/>
          </a:prstGeom>
          <a:solidFill>
            <a:schemeClr val="lt1"/>
          </a:solidFill>
          <a:ln>
            <a:noFill/>
          </a:ln>
        </p:spPr>
      </p:sp>
      <p:sp>
        <p:nvSpPr>
          <p:cNvPr id="40" name="Google Shape;40;g1a0854cc649_9_104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1.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73"/>
          <p:cNvPicPr preferRelativeResize="0"/>
          <p:nvPr/>
        </p:nvPicPr>
        <p:blipFill rotWithShape="1">
          <a:blip r:embed="rId39">
            <a:alphaModFix/>
          </a:blip>
          <a:srcRect/>
          <a:stretch/>
        </p:blipFill>
        <p:spPr>
          <a:xfrm>
            <a:off x="10479499" y="304801"/>
            <a:ext cx="1207148"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6" name="Google Shape;166;g2316314bd5b_0_2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7" name="Google Shape;167;g2316314bd5b_0_2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8" name="Google Shape;168;g2316314bd5b_0_2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9" name="Google Shape;169;g2316314bd5b_0_2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0" name="Google Shape;170;g2316314bd5b_0_2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1" name="Google Shape;171;g2316314bd5b_0_213"/>
          <p:cNvPicPr preferRelativeResize="0"/>
          <p:nvPr/>
        </p:nvPicPr>
        <p:blipFill rotWithShape="1">
          <a:blip r:embed="rId37">
            <a:alphaModFix/>
          </a:blip>
          <a:srcRect/>
          <a:stretch/>
        </p:blipFill>
        <p:spPr>
          <a:xfrm>
            <a:off x="10479499" y="304801"/>
            <a:ext cx="1207149"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http://www.youtube.com/watch?v=vCx9Vc4T7to" TargetMode="External"/><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jpg"/><Relationship Id="rId4" Type="http://schemas.openxmlformats.org/officeDocument/2006/relationships/image" Target="../media/image35.jp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watch?v=wO2qaeE8FTA"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6.jpg"/><Relationship Id="rId4" Type="http://schemas.openxmlformats.org/officeDocument/2006/relationships/image" Target="../media/image35.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6.jpg"/><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1.xml"/><Relationship Id="rId5" Type="http://schemas.openxmlformats.org/officeDocument/2006/relationships/image" Target="../media/image12.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6.jpg"/><Relationship Id="rId4" Type="http://schemas.openxmlformats.org/officeDocument/2006/relationships/image" Target="../media/image35.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1"/>
          <p:cNvPicPr preferRelativeResize="0"/>
          <p:nvPr/>
        </p:nvPicPr>
        <p:blipFill rotWithShape="1">
          <a:blip r:embed="rId3">
            <a:alphaModFix/>
          </a:blip>
          <a:srcRect/>
          <a:stretch/>
        </p:blipFill>
        <p:spPr>
          <a:xfrm>
            <a:off x="1" y="0"/>
            <a:ext cx="12191999" cy="6882658"/>
          </a:xfrm>
          <a:prstGeom prst="rect">
            <a:avLst/>
          </a:prstGeom>
          <a:noFill/>
          <a:ln>
            <a:noFill/>
          </a:ln>
        </p:spPr>
      </p:pic>
      <p:sp>
        <p:nvSpPr>
          <p:cNvPr id="319" name="Google Shape;319;p1"/>
          <p:cNvSpPr txBox="1">
            <a:spLocks noGrp="1"/>
          </p:cNvSpPr>
          <p:nvPr>
            <p:ph type="title" idx="4294967295"/>
          </p:nvPr>
        </p:nvSpPr>
        <p:spPr>
          <a:xfrm>
            <a:off x="1970825" y="2745100"/>
            <a:ext cx="8707500" cy="947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Exo Black"/>
              <a:buNone/>
            </a:pPr>
            <a:r>
              <a:rPr lang="en-US" sz="6000">
                <a:solidFill>
                  <a:schemeClr val="lt1"/>
                </a:solidFill>
                <a:latin typeface="Exo Black"/>
                <a:ea typeface="Exo Black"/>
                <a:cs typeface="Exo Black"/>
                <a:sym typeface="Exo Black"/>
              </a:rPr>
              <a:t>X-DATA</a:t>
            </a:r>
            <a:endParaRPr sz="6000">
              <a:solidFill>
                <a:schemeClr val="lt1"/>
              </a:solidFill>
              <a:latin typeface="Exo Black"/>
              <a:ea typeface="Exo Black"/>
              <a:cs typeface="Exo Black"/>
              <a:sym typeface="Exo Black"/>
            </a:endParaRPr>
          </a:p>
        </p:txBody>
      </p:sp>
      <p:pic>
        <p:nvPicPr>
          <p:cNvPr id="320" name="Google Shape;320;p1"/>
          <p:cNvPicPr preferRelativeResize="0"/>
          <p:nvPr/>
        </p:nvPicPr>
        <p:blipFill rotWithShape="1">
          <a:blip r:embed="rId4">
            <a:alphaModFix/>
          </a:blip>
          <a:srcRect/>
          <a:stretch/>
        </p:blipFill>
        <p:spPr>
          <a:xfrm>
            <a:off x="5503162" y="537320"/>
            <a:ext cx="1642875" cy="730432"/>
          </a:xfrm>
          <a:prstGeom prst="rect">
            <a:avLst/>
          </a:prstGeom>
          <a:noFill/>
          <a:ln>
            <a:noFill/>
          </a:ln>
        </p:spPr>
      </p:pic>
      <p:sp>
        <p:nvSpPr>
          <p:cNvPr id="321" name="Google Shape;321;p1"/>
          <p:cNvSpPr txBox="1">
            <a:spLocks noGrp="1"/>
          </p:cNvSpPr>
          <p:nvPr>
            <p:ph type="title" idx="4294967295"/>
          </p:nvPr>
        </p:nvSpPr>
        <p:spPr>
          <a:xfrm>
            <a:off x="1837675" y="3618500"/>
            <a:ext cx="8707500" cy="947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Exo Black"/>
              <a:buNone/>
            </a:pPr>
            <a:r>
              <a:rPr lang="en-US" sz="3600" b="1">
                <a:solidFill>
                  <a:schemeClr val="lt1"/>
                </a:solidFill>
                <a:latin typeface="Exo 2"/>
                <a:ea typeface="Exo 2"/>
                <a:cs typeface="Exo 2"/>
                <a:sym typeface="Exo 2"/>
              </a:rPr>
              <a:t>TỔNG QUAN VỀ DATA</a:t>
            </a:r>
            <a:endParaRPr sz="2500" b="1">
              <a:solidFill>
                <a:schemeClr val="lt1"/>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1d08389d5d9_0_1335"/>
          <p:cNvSpPr txBox="1"/>
          <p:nvPr/>
        </p:nvSpPr>
        <p:spPr>
          <a:xfrm>
            <a:off x="1261125" y="5716413"/>
            <a:ext cx="4555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E2262D"/>
                </a:solidFill>
                <a:latin typeface="Exo"/>
                <a:ea typeface="Exo"/>
                <a:cs typeface="Exo"/>
                <a:sym typeface="Exo"/>
              </a:rPr>
              <a:t>Biểu đồ số lượt đăng bài tuyển dụng các vị trí trong ngành Dữ liệu</a:t>
            </a:r>
            <a:endParaRPr sz="2000" b="1" i="0" u="none" strike="noStrike" cap="none">
              <a:solidFill>
                <a:srgbClr val="E2262D"/>
              </a:solidFill>
              <a:latin typeface="Exo"/>
              <a:ea typeface="Exo"/>
              <a:cs typeface="Exo"/>
              <a:sym typeface="Exo"/>
            </a:endParaRPr>
          </a:p>
        </p:txBody>
      </p:sp>
      <p:sp>
        <p:nvSpPr>
          <p:cNvPr id="431" name="Google Shape;431;g1d08389d5d9_0_1335"/>
          <p:cNvSpPr txBox="1"/>
          <p:nvPr/>
        </p:nvSpPr>
        <p:spPr>
          <a:xfrm>
            <a:off x="6213350" y="2075800"/>
            <a:ext cx="56541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E2262D"/>
                </a:solidFill>
                <a:latin typeface="Exo"/>
                <a:ea typeface="Exo"/>
                <a:cs typeface="Exo"/>
                <a:sym typeface="Exo"/>
              </a:rPr>
              <a:t>Nhu cầu tuyển dụng DA ở Việt Nam</a:t>
            </a:r>
            <a:endParaRPr sz="2500" b="1" i="0" u="none" strike="noStrike" cap="none">
              <a:solidFill>
                <a:srgbClr val="E2262D"/>
              </a:solidFill>
              <a:latin typeface="Exo"/>
              <a:ea typeface="Exo"/>
              <a:cs typeface="Exo"/>
              <a:sym typeface="Exo"/>
            </a:endParaRPr>
          </a:p>
        </p:txBody>
      </p:sp>
      <p:grpSp>
        <p:nvGrpSpPr>
          <p:cNvPr id="432" name="Google Shape;432;g1d08389d5d9_0_1335"/>
          <p:cNvGrpSpPr/>
          <p:nvPr/>
        </p:nvGrpSpPr>
        <p:grpSpPr>
          <a:xfrm>
            <a:off x="6819225" y="2619113"/>
            <a:ext cx="4503900" cy="3097825"/>
            <a:chOff x="7410125" y="2417750"/>
            <a:chExt cx="4503900" cy="3097825"/>
          </a:xfrm>
        </p:grpSpPr>
        <p:sp>
          <p:nvSpPr>
            <p:cNvPr id="433" name="Google Shape;433;g1d08389d5d9_0_1335"/>
            <p:cNvSpPr txBox="1"/>
            <p:nvPr/>
          </p:nvSpPr>
          <p:spPr>
            <a:xfrm>
              <a:off x="7410125" y="2417750"/>
              <a:ext cx="4428900" cy="8310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Exo Medium"/>
                  <a:ea typeface="Exo Medium"/>
                  <a:cs typeface="Exo Medium"/>
                  <a:sym typeface="Exo Medium"/>
                </a:rPr>
                <a:t>Hơn 2000 JD tuyển dụng ở Linkedin trong đó có hơn 117 jobs mới được đăng mỗi ngày</a:t>
              </a:r>
              <a:endParaRPr sz="1600" b="0" i="0" u="none" strike="noStrike" cap="none">
                <a:solidFill>
                  <a:schemeClr val="dk1"/>
                </a:solidFill>
                <a:latin typeface="Exo Medium"/>
                <a:ea typeface="Exo Medium"/>
                <a:cs typeface="Exo Medium"/>
                <a:sym typeface="Exo Medium"/>
              </a:endParaRPr>
            </a:p>
          </p:txBody>
        </p:sp>
        <p:sp>
          <p:nvSpPr>
            <p:cNvPr id="434" name="Google Shape;434;g1d08389d5d9_0_1335"/>
            <p:cNvSpPr txBox="1"/>
            <p:nvPr/>
          </p:nvSpPr>
          <p:spPr>
            <a:xfrm>
              <a:off x="7410125" y="3446225"/>
              <a:ext cx="4278600" cy="8310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chemeClr val="dk1"/>
                </a:buClr>
                <a:buSzPts val="1100"/>
                <a:buFont typeface="Arial"/>
                <a:buNone/>
              </a:pPr>
              <a:r>
                <a:rPr lang="en-US" sz="1600" b="0" i="0" u="none" strike="noStrike" cap="none">
                  <a:solidFill>
                    <a:schemeClr val="dk1"/>
                  </a:solidFill>
                  <a:latin typeface="Exo Medium"/>
                  <a:ea typeface="Exo Medium"/>
                  <a:cs typeface="Exo Medium"/>
                  <a:sym typeface="Exo Medium"/>
                </a:rPr>
                <a:t>Hơn </a:t>
              </a:r>
              <a:r>
                <a:rPr lang="en-US" sz="1600" b="0" i="0" u="none" strike="noStrike" cap="none">
                  <a:solidFill>
                    <a:srgbClr val="E11F26"/>
                  </a:solidFill>
                  <a:latin typeface="Exo Medium"/>
                  <a:ea typeface="Exo Medium"/>
                  <a:cs typeface="Exo Medium"/>
                  <a:sym typeface="Exo Medium"/>
                </a:rPr>
                <a:t>350 Jobs DA</a:t>
              </a:r>
              <a:r>
                <a:rPr lang="en-US" sz="1600" b="0" i="0" u="none" strike="noStrike" cap="none">
                  <a:solidFill>
                    <a:schemeClr val="dk1"/>
                  </a:solidFill>
                  <a:latin typeface="Exo Medium"/>
                  <a:ea typeface="Exo Medium"/>
                  <a:cs typeface="Exo Medium"/>
                  <a:sym typeface="Exo Medium"/>
                </a:rPr>
                <a:t> vẫn đang tuyển dụng tại GlassDoor </a:t>
              </a:r>
              <a:endParaRPr sz="1600" b="0" i="0" u="none" strike="noStrike" cap="none">
                <a:solidFill>
                  <a:schemeClr val="dk1"/>
                </a:solidFill>
                <a:latin typeface="Exo Medium"/>
                <a:ea typeface="Exo Medium"/>
                <a:cs typeface="Exo Medium"/>
                <a:sym typeface="Exo Medium"/>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Exo Medium"/>
                <a:ea typeface="Exo Medium"/>
                <a:cs typeface="Exo Medium"/>
                <a:sym typeface="Exo Medium"/>
              </a:endParaRPr>
            </a:p>
          </p:txBody>
        </p:sp>
        <p:sp>
          <p:nvSpPr>
            <p:cNvPr id="435" name="Google Shape;435;g1d08389d5d9_0_1335"/>
            <p:cNvSpPr txBox="1"/>
            <p:nvPr/>
          </p:nvSpPr>
          <p:spPr>
            <a:xfrm>
              <a:off x="7410125" y="4438275"/>
              <a:ext cx="4503900" cy="10773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chemeClr val="dk1"/>
                </a:buClr>
                <a:buSzPts val="1100"/>
                <a:buFont typeface="Arial"/>
                <a:buNone/>
              </a:pPr>
              <a:r>
                <a:rPr lang="en-US" sz="1600" b="0" i="0" u="none" strike="noStrike" cap="none">
                  <a:solidFill>
                    <a:schemeClr val="dk1"/>
                  </a:solidFill>
                  <a:latin typeface="Exo Medium"/>
                  <a:ea typeface="Exo Medium"/>
                  <a:cs typeface="Exo Medium"/>
                  <a:sym typeface="Exo Medium"/>
                </a:rPr>
                <a:t>Hơn </a:t>
              </a:r>
              <a:r>
                <a:rPr lang="en-US" sz="1600" b="0" i="0" u="none" strike="noStrike" cap="none">
                  <a:solidFill>
                    <a:srgbClr val="E31F26"/>
                  </a:solidFill>
                  <a:latin typeface="Exo Medium"/>
                  <a:ea typeface="Exo Medium"/>
                  <a:cs typeface="Exo Medium"/>
                  <a:sym typeface="Exo Medium"/>
                </a:rPr>
                <a:t>200 jobs mới được đăng mỗi ngày</a:t>
              </a:r>
              <a:r>
                <a:rPr lang="en-US" sz="1600" b="0" i="0" u="none" strike="noStrike" cap="none">
                  <a:solidFill>
                    <a:schemeClr val="dk1"/>
                  </a:solidFill>
                  <a:latin typeface="Exo Medium"/>
                  <a:ea typeface="Exo Medium"/>
                  <a:cs typeface="Exo Medium"/>
                  <a:sym typeface="Exo Medium"/>
                </a:rPr>
                <a:t> về DA tại Career Builder và nhiều platform tuyển dụng khác</a:t>
              </a:r>
              <a:endParaRPr sz="1600" b="0" i="0" u="none" strike="noStrike" cap="none">
                <a:solidFill>
                  <a:schemeClr val="dk1"/>
                </a:solidFill>
                <a:latin typeface="Exo Medium"/>
                <a:ea typeface="Exo Medium"/>
                <a:cs typeface="Exo Medium"/>
                <a:sym typeface="Exo Medium"/>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Exo Medium"/>
                <a:ea typeface="Exo Medium"/>
                <a:cs typeface="Exo Medium"/>
                <a:sym typeface="Exo Medium"/>
              </a:endParaRPr>
            </a:p>
          </p:txBody>
        </p:sp>
        <p:pic>
          <p:nvPicPr>
            <p:cNvPr id="436" name="Google Shape;436;g1d08389d5d9_0_1335"/>
            <p:cNvPicPr preferRelativeResize="0"/>
            <p:nvPr/>
          </p:nvPicPr>
          <p:blipFill rotWithShape="1">
            <a:blip r:embed="rId3">
              <a:alphaModFix/>
            </a:blip>
            <a:srcRect/>
            <a:stretch/>
          </p:blipFill>
          <p:spPr>
            <a:xfrm>
              <a:off x="7546145" y="4517571"/>
              <a:ext cx="88821" cy="190315"/>
            </a:xfrm>
            <a:prstGeom prst="rect">
              <a:avLst/>
            </a:prstGeom>
            <a:noFill/>
            <a:ln>
              <a:noFill/>
            </a:ln>
          </p:spPr>
        </p:pic>
        <p:pic>
          <p:nvPicPr>
            <p:cNvPr id="437" name="Google Shape;437;g1d08389d5d9_0_1335"/>
            <p:cNvPicPr preferRelativeResize="0"/>
            <p:nvPr/>
          </p:nvPicPr>
          <p:blipFill rotWithShape="1">
            <a:blip r:embed="rId3">
              <a:alphaModFix/>
            </a:blip>
            <a:srcRect/>
            <a:stretch/>
          </p:blipFill>
          <p:spPr>
            <a:xfrm>
              <a:off x="7546145" y="3526971"/>
              <a:ext cx="88821" cy="190315"/>
            </a:xfrm>
            <a:prstGeom prst="rect">
              <a:avLst/>
            </a:prstGeom>
            <a:noFill/>
            <a:ln>
              <a:noFill/>
            </a:ln>
          </p:spPr>
        </p:pic>
        <p:pic>
          <p:nvPicPr>
            <p:cNvPr id="438" name="Google Shape;438;g1d08389d5d9_0_1335"/>
            <p:cNvPicPr preferRelativeResize="0"/>
            <p:nvPr/>
          </p:nvPicPr>
          <p:blipFill rotWithShape="1">
            <a:blip r:embed="rId3">
              <a:alphaModFix/>
            </a:blip>
            <a:srcRect/>
            <a:stretch/>
          </p:blipFill>
          <p:spPr>
            <a:xfrm>
              <a:off x="7546145" y="2536371"/>
              <a:ext cx="88821" cy="190315"/>
            </a:xfrm>
            <a:prstGeom prst="rect">
              <a:avLst/>
            </a:prstGeom>
            <a:noFill/>
            <a:ln>
              <a:noFill/>
            </a:ln>
          </p:spPr>
        </p:pic>
      </p:grpSp>
      <p:sp>
        <p:nvSpPr>
          <p:cNvPr id="439" name="Google Shape;439;g1d08389d5d9_0_133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pic>
        <p:nvPicPr>
          <p:cNvPr id="440" name="Google Shape;440;g1d08389d5d9_0_1335"/>
          <p:cNvPicPr preferRelativeResize="0"/>
          <p:nvPr/>
        </p:nvPicPr>
        <p:blipFill rotWithShape="1">
          <a:blip r:embed="rId4">
            <a:alphaModFix/>
          </a:blip>
          <a:srcRect r="65720" b="63550"/>
          <a:stretch/>
        </p:blipFill>
        <p:spPr>
          <a:xfrm flipH="1">
            <a:off x="0" y="0"/>
            <a:ext cx="3505434" cy="1610175"/>
          </a:xfrm>
          <a:prstGeom prst="rect">
            <a:avLst/>
          </a:prstGeom>
          <a:noFill/>
          <a:ln>
            <a:noFill/>
          </a:ln>
        </p:spPr>
      </p:pic>
      <p:pic>
        <p:nvPicPr>
          <p:cNvPr id="441" name="Google Shape;441;g1d08389d5d9_0_1335"/>
          <p:cNvPicPr preferRelativeResize="0"/>
          <p:nvPr/>
        </p:nvPicPr>
        <p:blipFill rotWithShape="1">
          <a:blip r:embed="rId5">
            <a:alphaModFix/>
          </a:blip>
          <a:srcRect l="-168" r="65616" b="64830"/>
          <a:stretch/>
        </p:blipFill>
        <p:spPr>
          <a:xfrm>
            <a:off x="8075924" y="5078213"/>
            <a:ext cx="4145677" cy="1822826"/>
          </a:xfrm>
          <a:prstGeom prst="rect">
            <a:avLst/>
          </a:prstGeom>
          <a:noFill/>
          <a:ln>
            <a:noFill/>
          </a:ln>
        </p:spPr>
      </p:pic>
      <p:pic>
        <p:nvPicPr>
          <p:cNvPr id="442" name="Google Shape;442;g1d08389d5d9_0_1335"/>
          <p:cNvPicPr preferRelativeResize="0"/>
          <p:nvPr/>
        </p:nvPicPr>
        <p:blipFill rotWithShape="1">
          <a:blip r:embed="rId6">
            <a:alphaModFix/>
          </a:blip>
          <a:srcRect/>
          <a:stretch/>
        </p:blipFill>
        <p:spPr>
          <a:xfrm>
            <a:off x="772725" y="2110300"/>
            <a:ext cx="4871283" cy="3653462"/>
          </a:xfrm>
          <a:prstGeom prst="rect">
            <a:avLst/>
          </a:prstGeom>
          <a:noFill/>
          <a:ln>
            <a:noFill/>
          </a:ln>
        </p:spPr>
      </p:pic>
      <p:sp>
        <p:nvSpPr>
          <p:cNvPr id="443" name="Google Shape;443;g1d08389d5d9_0_1335"/>
          <p:cNvSpPr txBox="1"/>
          <p:nvPr/>
        </p:nvSpPr>
        <p:spPr>
          <a:xfrm>
            <a:off x="1929125" y="365450"/>
            <a:ext cx="7967700" cy="13527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800" b="1" i="0" u="none" strike="noStrike" cap="none">
                <a:solidFill>
                  <a:schemeClr val="dk1"/>
                </a:solidFill>
                <a:latin typeface="Exo"/>
                <a:ea typeface="Exo"/>
                <a:cs typeface="Exo"/>
                <a:sym typeface="Exo"/>
              </a:rPr>
              <a:t>NHU CẦU TUYỂN DỤNG CÁC CÔNG VIỆC CỦA DỮ LIỆU</a:t>
            </a:r>
            <a:endParaRPr sz="3800" b="1" i="0" u="none" strike="noStrike" cap="none">
              <a:solidFill>
                <a:schemeClr val="dk1"/>
              </a:solidFill>
              <a:latin typeface="Exo"/>
              <a:ea typeface="Exo"/>
              <a:cs typeface="Exo"/>
              <a:sym typeface="Ex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g2316314bd5b_0_52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449" name="Google Shape;449;g2316314bd5b_0_52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sp>
        <p:nvSpPr>
          <p:cNvPr id="450" name="Google Shape;450;g2316314bd5b_0_521"/>
          <p:cNvSpPr/>
          <p:nvPr/>
        </p:nvSpPr>
        <p:spPr>
          <a:xfrm>
            <a:off x="5182978" y="2437013"/>
            <a:ext cx="58527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31F26"/>
              </a:buClr>
              <a:buSzPts val="1800"/>
              <a:buFont typeface="Exo"/>
              <a:buAutoNum type="arabicPeriod"/>
            </a:pPr>
            <a:r>
              <a:rPr lang="en-US" sz="1800" b="1" i="0" u="none" strike="noStrike" cap="none">
                <a:solidFill>
                  <a:srgbClr val="E31F26"/>
                </a:solidFill>
                <a:latin typeface="Exo"/>
                <a:ea typeface="Exo"/>
                <a:cs typeface="Exo"/>
                <a:sym typeface="Exo"/>
              </a:rPr>
              <a:t>TỔNG QUAN VỀ NGÀNH DỮ LIỆU</a:t>
            </a:r>
            <a:endParaRPr sz="1800" b="1" i="0" u="none" strike="noStrike" cap="none">
              <a:solidFill>
                <a:srgbClr val="E31F26"/>
              </a:solidFill>
              <a:latin typeface="Exo"/>
              <a:ea typeface="Exo"/>
              <a:cs typeface="Exo"/>
              <a:sym typeface="Exo"/>
            </a:endParaRPr>
          </a:p>
        </p:txBody>
      </p:sp>
      <p:sp>
        <p:nvSpPr>
          <p:cNvPr id="451" name="Google Shape;451;g2316314bd5b_0_521"/>
          <p:cNvSpPr/>
          <p:nvPr/>
        </p:nvSpPr>
        <p:spPr>
          <a:xfrm>
            <a:off x="5170275" y="3318525"/>
            <a:ext cx="58527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rgbClr val="E31F26"/>
                </a:solidFill>
                <a:latin typeface="Exo"/>
                <a:ea typeface="Exo"/>
                <a:cs typeface="Exo"/>
                <a:sym typeface="Exo"/>
              </a:rPr>
              <a:t>  2.    CÁC VỊ TRÍ CÔNG VIỆC TRONG NGÀNH DỮ LIỆU</a:t>
            </a:r>
            <a:endParaRPr sz="1800" b="1" i="0" u="none" strike="noStrike" cap="none">
              <a:solidFill>
                <a:srgbClr val="E31F26"/>
              </a:solidFill>
              <a:latin typeface="Exo"/>
              <a:ea typeface="Exo"/>
              <a:cs typeface="Exo"/>
              <a:sym typeface="Exo"/>
            </a:endParaRPr>
          </a:p>
        </p:txBody>
      </p:sp>
      <p:sp>
        <p:nvSpPr>
          <p:cNvPr id="452" name="Google Shape;452;g2316314bd5b_0_521"/>
          <p:cNvSpPr/>
          <p:nvPr/>
        </p:nvSpPr>
        <p:spPr>
          <a:xfrm>
            <a:off x="5159450" y="4173900"/>
            <a:ext cx="58764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Exo"/>
                <a:ea typeface="Exo"/>
                <a:cs typeface="Exo"/>
                <a:sym typeface="Exo"/>
              </a:rPr>
              <a:t>  3.    QUY TRÌNH PHÂN TÍCH DỮ LIỆU</a:t>
            </a:r>
            <a:endParaRPr sz="1800" b="1" i="0" u="none" strike="noStrike" cap="none">
              <a:solidFill>
                <a:schemeClr val="lt1"/>
              </a:solidFill>
              <a:latin typeface="Exo"/>
              <a:ea typeface="Exo"/>
              <a:cs typeface="Exo"/>
              <a:sym typeface="Exo"/>
            </a:endParaRPr>
          </a:p>
        </p:txBody>
      </p:sp>
      <p:sp>
        <p:nvSpPr>
          <p:cNvPr id="453" name="Google Shape;453;g2316314bd5b_0_521"/>
          <p:cNvSpPr/>
          <p:nvPr/>
        </p:nvSpPr>
        <p:spPr>
          <a:xfrm>
            <a:off x="5171175" y="5029275"/>
            <a:ext cx="58764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rgbClr val="E31F26"/>
                </a:solidFill>
                <a:latin typeface="Exo"/>
                <a:ea typeface="Exo"/>
                <a:cs typeface="Exo"/>
                <a:sym typeface="Exo"/>
              </a:rPr>
              <a:t>  4.    Q&amp;A - Mini challenge</a:t>
            </a:r>
            <a:endParaRPr sz="1800" b="1" i="0" u="none" strike="noStrike" cap="none">
              <a:solidFill>
                <a:srgbClr val="E31F26"/>
              </a:solidFill>
              <a:latin typeface="Exo"/>
              <a:ea typeface="Exo"/>
              <a:cs typeface="Exo"/>
              <a:sym typeface="Exo"/>
            </a:endParaRPr>
          </a:p>
        </p:txBody>
      </p:sp>
      <p:sp>
        <p:nvSpPr>
          <p:cNvPr id="454" name="Google Shape;454;g2316314bd5b_0_521"/>
          <p:cNvSpPr txBox="1"/>
          <p:nvPr/>
        </p:nvSpPr>
        <p:spPr>
          <a:xfrm>
            <a:off x="5053975" y="148035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i="0" u="none" strike="noStrike" cap="none">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2a6596e56bc_0_0"/>
          <p:cNvSpPr txBox="1"/>
          <p:nvPr/>
        </p:nvSpPr>
        <p:spPr>
          <a:xfrm>
            <a:off x="230563" y="457200"/>
            <a:ext cx="113322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000" b="1" i="0" u="none" strike="noStrike" cap="none">
                <a:solidFill>
                  <a:srgbClr val="E2262D"/>
                </a:solidFill>
                <a:latin typeface="Exo"/>
                <a:ea typeface="Exo"/>
                <a:cs typeface="Exo"/>
                <a:sym typeface="Exo"/>
              </a:rPr>
              <a:t>PROCESS </a:t>
            </a:r>
            <a:r>
              <a:rPr lang="en-US" sz="3000" b="1" i="0" u="none" strike="noStrike" cap="none">
                <a:solidFill>
                  <a:schemeClr val="dk1"/>
                </a:solidFill>
                <a:latin typeface="Exo"/>
                <a:ea typeface="Exo"/>
                <a:cs typeface="Exo"/>
                <a:sym typeface="Exo"/>
              </a:rPr>
              <a:t>ANALYSIS</a:t>
            </a:r>
            <a:endParaRPr sz="3000" b="1" i="0" u="none" strike="noStrike" cap="none">
              <a:solidFill>
                <a:schemeClr val="dk1"/>
              </a:solidFill>
              <a:latin typeface="Exo"/>
              <a:ea typeface="Exo"/>
              <a:cs typeface="Exo"/>
              <a:sym typeface="Exo"/>
            </a:endParaRPr>
          </a:p>
        </p:txBody>
      </p:sp>
      <p:grpSp>
        <p:nvGrpSpPr>
          <p:cNvPr id="461" name="Google Shape;461;g2a6596e56bc_0_0"/>
          <p:cNvGrpSpPr/>
          <p:nvPr/>
        </p:nvGrpSpPr>
        <p:grpSpPr>
          <a:xfrm>
            <a:off x="1010800" y="1295400"/>
            <a:ext cx="9771725" cy="5119925"/>
            <a:chOff x="480175" y="1801525"/>
            <a:chExt cx="9771725" cy="5119925"/>
          </a:xfrm>
        </p:grpSpPr>
        <p:sp>
          <p:nvSpPr>
            <p:cNvPr id="462" name="Google Shape;462;g2a6596e56bc_0_0"/>
            <p:cNvSpPr txBox="1"/>
            <p:nvPr/>
          </p:nvSpPr>
          <p:spPr>
            <a:xfrm>
              <a:off x="744900" y="1863025"/>
              <a:ext cx="4558800" cy="615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1.Business question</a:t>
              </a:r>
              <a:endParaRPr sz="1600" b="1"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What do you want to know about your business?</a:t>
              </a:r>
              <a:endParaRPr sz="1200" b="0" i="0" u="none" strike="noStrike" cap="none">
                <a:solidFill>
                  <a:schemeClr val="dk1"/>
                </a:solidFill>
                <a:latin typeface="Exo"/>
                <a:ea typeface="Exo"/>
                <a:cs typeface="Exo"/>
                <a:sym typeface="Exo"/>
              </a:endParaRPr>
            </a:p>
          </p:txBody>
        </p:sp>
        <p:sp>
          <p:nvSpPr>
            <p:cNvPr id="463" name="Google Shape;463;g2a6596e56bc_0_0"/>
            <p:cNvSpPr txBox="1"/>
            <p:nvPr/>
          </p:nvSpPr>
          <p:spPr>
            <a:xfrm>
              <a:off x="7316700" y="1863013"/>
              <a:ext cx="2804100" cy="615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2.Data understanding</a:t>
              </a:r>
              <a:endParaRPr sz="1600" b="1"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What data you have?</a:t>
              </a:r>
              <a:endParaRPr sz="1200" b="0" i="0" u="none" strike="noStrike" cap="none">
                <a:solidFill>
                  <a:schemeClr val="dk1"/>
                </a:solidFill>
                <a:latin typeface="Exo"/>
                <a:ea typeface="Exo"/>
                <a:cs typeface="Exo"/>
                <a:sym typeface="Exo"/>
              </a:endParaRPr>
            </a:p>
          </p:txBody>
        </p:sp>
        <p:sp>
          <p:nvSpPr>
            <p:cNvPr id="464" name="Google Shape;464;g2a6596e56bc_0_0"/>
            <p:cNvSpPr txBox="1"/>
            <p:nvPr/>
          </p:nvSpPr>
          <p:spPr>
            <a:xfrm>
              <a:off x="7316700" y="4495800"/>
              <a:ext cx="2804100" cy="800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3.Visualization data</a:t>
              </a:r>
              <a:endParaRPr sz="1600" b="1"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What viz should you use?</a:t>
              </a:r>
              <a:endParaRPr sz="1200" b="0"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Chart chooser</a:t>
              </a:r>
              <a:endParaRPr sz="1200" b="0" i="0" u="none" strike="noStrike" cap="none">
                <a:solidFill>
                  <a:schemeClr val="dk1"/>
                </a:solidFill>
                <a:latin typeface="Exo"/>
                <a:ea typeface="Exo"/>
                <a:cs typeface="Exo"/>
                <a:sym typeface="Exo"/>
              </a:endParaRPr>
            </a:p>
          </p:txBody>
        </p:sp>
        <p:sp>
          <p:nvSpPr>
            <p:cNvPr id="465" name="Google Shape;465;g2a6596e56bc_0_0"/>
            <p:cNvSpPr txBox="1"/>
            <p:nvPr/>
          </p:nvSpPr>
          <p:spPr>
            <a:xfrm>
              <a:off x="744900" y="4450650"/>
              <a:ext cx="2804100" cy="985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4.Conclusion</a:t>
              </a:r>
              <a:endParaRPr sz="1600" b="1"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Does what you see make sense?</a:t>
              </a:r>
              <a:endParaRPr sz="1200" b="0"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Compare answer vs question</a:t>
              </a:r>
              <a:endParaRPr sz="1200" b="0" i="0" u="none" strike="noStrike" cap="none">
                <a:solidFill>
                  <a:schemeClr val="dk1"/>
                </a:solidFill>
                <a:latin typeface="Exo"/>
                <a:ea typeface="Exo"/>
                <a:cs typeface="Exo"/>
                <a:sym typeface="Exo"/>
              </a:endParaRPr>
            </a:p>
          </p:txBody>
        </p:sp>
        <p:cxnSp>
          <p:nvCxnSpPr>
            <p:cNvPr id="466" name="Google Shape;466;g2a6596e56bc_0_0"/>
            <p:cNvCxnSpPr>
              <a:stCxn id="462" idx="3"/>
              <a:endCxn id="463" idx="1"/>
            </p:cNvCxnSpPr>
            <p:nvPr/>
          </p:nvCxnSpPr>
          <p:spPr>
            <a:xfrm>
              <a:off x="5303700" y="2170825"/>
              <a:ext cx="2013000" cy="0"/>
            </a:xfrm>
            <a:prstGeom prst="straightConnector1">
              <a:avLst/>
            </a:prstGeom>
            <a:noFill/>
            <a:ln w="38100" cap="flat" cmpd="sng">
              <a:solidFill>
                <a:schemeClr val="dk2"/>
              </a:solidFill>
              <a:prstDash val="solid"/>
              <a:round/>
              <a:headEnd type="none" w="sm" len="sm"/>
              <a:tailEnd type="triangle" w="med" len="med"/>
            </a:ln>
          </p:spPr>
        </p:cxnSp>
        <p:cxnSp>
          <p:nvCxnSpPr>
            <p:cNvPr id="467" name="Google Shape;467;g2a6596e56bc_0_0"/>
            <p:cNvCxnSpPr>
              <a:stCxn id="463" idx="2"/>
              <a:endCxn id="464" idx="0"/>
            </p:cNvCxnSpPr>
            <p:nvPr/>
          </p:nvCxnSpPr>
          <p:spPr>
            <a:xfrm>
              <a:off x="8718750" y="2478613"/>
              <a:ext cx="0" cy="2017200"/>
            </a:xfrm>
            <a:prstGeom prst="straightConnector1">
              <a:avLst/>
            </a:prstGeom>
            <a:noFill/>
            <a:ln w="38100" cap="flat" cmpd="sng">
              <a:solidFill>
                <a:schemeClr val="dk2"/>
              </a:solidFill>
              <a:prstDash val="solid"/>
              <a:round/>
              <a:headEnd type="none" w="sm" len="sm"/>
              <a:tailEnd type="triangle" w="med" len="med"/>
            </a:ln>
          </p:spPr>
        </p:cxnSp>
        <p:cxnSp>
          <p:nvCxnSpPr>
            <p:cNvPr id="468" name="Google Shape;468;g2a6596e56bc_0_0"/>
            <p:cNvCxnSpPr>
              <a:stCxn id="464" idx="1"/>
              <a:endCxn id="465" idx="3"/>
            </p:cNvCxnSpPr>
            <p:nvPr/>
          </p:nvCxnSpPr>
          <p:spPr>
            <a:xfrm flipH="1">
              <a:off x="3549000" y="4896000"/>
              <a:ext cx="3767700" cy="47400"/>
            </a:xfrm>
            <a:prstGeom prst="straightConnector1">
              <a:avLst/>
            </a:prstGeom>
            <a:noFill/>
            <a:ln w="38100" cap="flat" cmpd="sng">
              <a:solidFill>
                <a:schemeClr val="dk2"/>
              </a:solidFill>
              <a:prstDash val="solid"/>
              <a:round/>
              <a:headEnd type="none" w="sm" len="sm"/>
              <a:tailEnd type="triangle" w="med" len="med"/>
            </a:ln>
          </p:spPr>
        </p:cxnSp>
        <p:cxnSp>
          <p:nvCxnSpPr>
            <p:cNvPr id="469" name="Google Shape;469;g2a6596e56bc_0_0"/>
            <p:cNvCxnSpPr/>
            <p:nvPr/>
          </p:nvCxnSpPr>
          <p:spPr>
            <a:xfrm>
              <a:off x="2958900" y="2478600"/>
              <a:ext cx="4851600" cy="2123400"/>
            </a:xfrm>
            <a:prstGeom prst="straightConnector1">
              <a:avLst/>
            </a:prstGeom>
            <a:noFill/>
            <a:ln w="28575" cap="flat" cmpd="sng">
              <a:solidFill>
                <a:schemeClr val="dk2"/>
              </a:solidFill>
              <a:prstDash val="dot"/>
              <a:round/>
              <a:headEnd type="none" w="sm" len="sm"/>
              <a:tailEnd type="triangle" w="med" len="med"/>
            </a:ln>
          </p:spPr>
        </p:cxnSp>
        <p:cxnSp>
          <p:nvCxnSpPr>
            <p:cNvPr id="470" name="Google Shape;470;g2a6596e56bc_0_0"/>
            <p:cNvCxnSpPr>
              <a:stCxn id="465" idx="0"/>
            </p:cNvCxnSpPr>
            <p:nvPr/>
          </p:nvCxnSpPr>
          <p:spPr>
            <a:xfrm rot="10800000">
              <a:off x="2109750" y="2437350"/>
              <a:ext cx="37200" cy="2013300"/>
            </a:xfrm>
            <a:prstGeom prst="straightConnector1">
              <a:avLst/>
            </a:prstGeom>
            <a:noFill/>
            <a:ln w="38100" cap="flat" cmpd="sng">
              <a:solidFill>
                <a:schemeClr val="dk2"/>
              </a:solidFill>
              <a:prstDash val="solid"/>
              <a:round/>
              <a:headEnd type="none" w="sm" len="sm"/>
              <a:tailEnd type="triangle" w="med" len="med"/>
            </a:ln>
          </p:spPr>
        </p:cxnSp>
        <p:sp>
          <p:nvSpPr>
            <p:cNvPr id="471" name="Google Shape;471;g2a6596e56bc_0_0"/>
            <p:cNvSpPr txBox="1"/>
            <p:nvPr/>
          </p:nvSpPr>
          <p:spPr>
            <a:xfrm>
              <a:off x="480175" y="3279975"/>
              <a:ext cx="20130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New question?</a:t>
              </a:r>
              <a:endParaRPr sz="1400" b="0" i="0" u="none" strike="noStrike" cap="none">
                <a:solidFill>
                  <a:srgbClr val="000000"/>
                </a:solidFill>
                <a:latin typeface="Arial"/>
                <a:ea typeface="Arial"/>
                <a:cs typeface="Arial"/>
                <a:sym typeface="Arial"/>
              </a:endParaRPr>
            </a:p>
          </p:txBody>
        </p:sp>
        <p:sp>
          <p:nvSpPr>
            <p:cNvPr id="472" name="Google Shape;472;g2a6596e56bc_0_0"/>
            <p:cNvSpPr txBox="1"/>
            <p:nvPr/>
          </p:nvSpPr>
          <p:spPr>
            <a:xfrm>
              <a:off x="4333050" y="4540475"/>
              <a:ext cx="28041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Explore data -&gt; Insight</a:t>
              </a:r>
              <a:endParaRPr sz="1400" b="0" i="0" u="none" strike="noStrike" cap="none">
                <a:solidFill>
                  <a:srgbClr val="000000"/>
                </a:solidFill>
                <a:latin typeface="Arial"/>
                <a:ea typeface="Arial"/>
                <a:cs typeface="Arial"/>
                <a:sym typeface="Arial"/>
              </a:endParaRPr>
            </a:p>
          </p:txBody>
        </p:sp>
        <p:sp>
          <p:nvSpPr>
            <p:cNvPr id="473" name="Google Shape;473;g2a6596e56bc_0_0"/>
            <p:cNvSpPr txBox="1"/>
            <p:nvPr/>
          </p:nvSpPr>
          <p:spPr>
            <a:xfrm>
              <a:off x="1672975" y="5514675"/>
              <a:ext cx="25548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Answer the question</a:t>
              </a:r>
              <a:endParaRPr sz="1400" b="0" i="0" u="none" strike="noStrike" cap="none">
                <a:solidFill>
                  <a:srgbClr val="000000"/>
                </a:solidFill>
                <a:latin typeface="Arial"/>
                <a:ea typeface="Arial"/>
                <a:cs typeface="Arial"/>
                <a:sym typeface="Arial"/>
              </a:endParaRPr>
            </a:p>
          </p:txBody>
        </p:sp>
        <p:sp>
          <p:nvSpPr>
            <p:cNvPr id="474" name="Google Shape;474;g2a6596e56bc_0_0"/>
            <p:cNvSpPr txBox="1"/>
            <p:nvPr/>
          </p:nvSpPr>
          <p:spPr>
            <a:xfrm>
              <a:off x="8238900" y="2968313"/>
              <a:ext cx="2013000" cy="5541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Data = fact</a:t>
              </a:r>
              <a:endParaRPr sz="1200" b="0"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Data useful</a:t>
              </a:r>
              <a:endParaRPr sz="1200" b="0" i="0" u="none" strike="noStrike" cap="none">
                <a:solidFill>
                  <a:schemeClr val="dk1"/>
                </a:solidFill>
                <a:latin typeface="Exo"/>
                <a:ea typeface="Exo"/>
                <a:cs typeface="Exo"/>
                <a:sym typeface="Exo"/>
              </a:endParaRPr>
            </a:p>
          </p:txBody>
        </p:sp>
        <p:sp>
          <p:nvSpPr>
            <p:cNvPr id="475" name="Google Shape;475;g2a6596e56bc_0_0"/>
            <p:cNvSpPr txBox="1"/>
            <p:nvPr/>
          </p:nvSpPr>
          <p:spPr>
            <a:xfrm>
              <a:off x="5181575" y="1801525"/>
              <a:ext cx="20130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Data needed</a:t>
              </a:r>
              <a:endParaRPr sz="1200" b="0" i="0" u="none" strike="noStrike" cap="none">
                <a:solidFill>
                  <a:schemeClr val="dk1"/>
                </a:solidFill>
                <a:latin typeface="Exo"/>
                <a:ea typeface="Exo"/>
                <a:cs typeface="Exo"/>
                <a:sym typeface="Exo"/>
              </a:endParaRPr>
            </a:p>
          </p:txBody>
        </p:sp>
        <p:sp>
          <p:nvSpPr>
            <p:cNvPr id="476" name="Google Shape;476;g2a6596e56bc_0_0"/>
            <p:cNvSpPr txBox="1"/>
            <p:nvPr/>
          </p:nvSpPr>
          <p:spPr>
            <a:xfrm>
              <a:off x="744900" y="6121050"/>
              <a:ext cx="2804100" cy="800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5.Sharing?</a:t>
              </a:r>
              <a:endParaRPr sz="1600" b="1"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How to share to other? </a:t>
              </a:r>
              <a:endParaRPr sz="1200" b="0"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Storytelling in presentation</a:t>
              </a:r>
              <a:endParaRPr sz="1200" b="0" i="0" u="none" strike="noStrike" cap="none">
                <a:solidFill>
                  <a:schemeClr val="dk1"/>
                </a:solidFill>
                <a:latin typeface="Exo"/>
                <a:ea typeface="Exo"/>
                <a:cs typeface="Exo"/>
                <a:sym typeface="Exo"/>
              </a:endParaRPr>
            </a:p>
          </p:txBody>
        </p:sp>
        <p:cxnSp>
          <p:nvCxnSpPr>
            <p:cNvPr id="477" name="Google Shape;477;g2a6596e56bc_0_0"/>
            <p:cNvCxnSpPr>
              <a:stCxn id="465" idx="2"/>
              <a:endCxn id="476" idx="0"/>
            </p:cNvCxnSpPr>
            <p:nvPr/>
          </p:nvCxnSpPr>
          <p:spPr>
            <a:xfrm>
              <a:off x="2146950" y="5435850"/>
              <a:ext cx="0" cy="685200"/>
            </a:xfrm>
            <a:prstGeom prst="straightConnector1">
              <a:avLst/>
            </a:prstGeom>
            <a:noFill/>
            <a:ln w="38100" cap="flat" cmpd="sng">
              <a:solidFill>
                <a:schemeClr val="dk2"/>
              </a:solidFill>
              <a:prstDash val="solid"/>
              <a:round/>
              <a:headEnd type="none" w="sm" len="sm"/>
              <a:tailEnd type="triangle" w="med" len="med"/>
            </a:ln>
          </p:spPr>
        </p:cxnSp>
      </p:grpSp>
      <p:sp>
        <p:nvSpPr>
          <p:cNvPr id="478" name="Google Shape;478;g2a6596e56bc_0_0"/>
          <p:cNvSpPr txBox="1"/>
          <p:nvPr/>
        </p:nvSpPr>
        <p:spPr>
          <a:xfrm>
            <a:off x="5673788" y="1952000"/>
            <a:ext cx="20130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New question?</a:t>
            </a:r>
            <a:endParaRPr sz="1400" b="0" i="0" u="none" strike="noStrike" cap="none">
              <a:solidFill>
                <a:srgbClr val="000000"/>
              </a:solidFill>
              <a:latin typeface="Arial"/>
              <a:ea typeface="Arial"/>
              <a:cs typeface="Arial"/>
              <a:sym typeface="Arial"/>
            </a:endParaRPr>
          </a:p>
        </p:txBody>
      </p:sp>
      <p:cxnSp>
        <p:nvCxnSpPr>
          <p:cNvPr id="479" name="Google Shape;479;g2a6596e56bc_0_0"/>
          <p:cNvCxnSpPr/>
          <p:nvPr/>
        </p:nvCxnSpPr>
        <p:spPr>
          <a:xfrm rot="10800000">
            <a:off x="5644550" y="1989350"/>
            <a:ext cx="2071500" cy="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2a6596e56bc_0_908"/>
          <p:cNvSpPr txBox="1"/>
          <p:nvPr/>
        </p:nvSpPr>
        <p:spPr>
          <a:xfrm>
            <a:off x="230563" y="457200"/>
            <a:ext cx="113322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000" b="1" i="0" u="none" strike="noStrike" cap="none">
                <a:solidFill>
                  <a:srgbClr val="E2262D"/>
                </a:solidFill>
                <a:latin typeface="Exo"/>
                <a:ea typeface="Exo"/>
                <a:cs typeface="Exo"/>
                <a:sym typeface="Exo"/>
              </a:rPr>
              <a:t>VÍ DỤ</a:t>
            </a:r>
            <a:endParaRPr sz="3000" b="1" i="0" u="none" strike="noStrike" cap="none">
              <a:solidFill>
                <a:schemeClr val="dk1"/>
              </a:solidFill>
              <a:latin typeface="Exo"/>
              <a:ea typeface="Exo"/>
              <a:cs typeface="Exo"/>
              <a:sym typeface="Exo"/>
            </a:endParaRPr>
          </a:p>
        </p:txBody>
      </p:sp>
      <p:pic>
        <p:nvPicPr>
          <p:cNvPr id="486" name="Google Shape;486;g2a6596e56bc_0_908"/>
          <p:cNvPicPr preferRelativeResize="0"/>
          <p:nvPr/>
        </p:nvPicPr>
        <p:blipFill rotWithShape="1">
          <a:blip r:embed="rId3">
            <a:alphaModFix/>
          </a:blip>
          <a:srcRect/>
          <a:stretch/>
        </p:blipFill>
        <p:spPr>
          <a:xfrm>
            <a:off x="6899525" y="3825975"/>
            <a:ext cx="5131925" cy="2587975"/>
          </a:xfrm>
          <a:prstGeom prst="rect">
            <a:avLst/>
          </a:prstGeom>
          <a:noFill/>
          <a:ln>
            <a:noFill/>
          </a:ln>
        </p:spPr>
      </p:pic>
      <p:sp>
        <p:nvSpPr>
          <p:cNvPr id="487" name="Google Shape;487;g2a6596e56bc_0_908"/>
          <p:cNvSpPr txBox="1"/>
          <p:nvPr/>
        </p:nvSpPr>
        <p:spPr>
          <a:xfrm>
            <a:off x="581250" y="1122725"/>
            <a:ext cx="11029500" cy="384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700" b="0" i="0" u="none" strike="noStrike" cap="none">
                <a:solidFill>
                  <a:srgbClr val="000000"/>
                </a:solidFill>
                <a:latin typeface="Exo Medium"/>
                <a:ea typeface="Exo Medium"/>
                <a:cs typeface="Exo Medium"/>
                <a:sym typeface="Exo Medium"/>
              </a:rPr>
              <a:t>Dữ liệu của 1 công ty kinh doanh về văn phòng phẩm và công nghệ. </a:t>
            </a:r>
            <a:endParaRPr sz="1700" b="0" i="0" u="none" strike="noStrike" cap="none">
              <a:solidFill>
                <a:srgbClr val="000000"/>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100"/>
              <a:buFont typeface="Arial"/>
              <a:buNone/>
            </a:pPr>
            <a:endParaRPr sz="1700" b="0" i="0" u="none" strike="noStrike" cap="none">
              <a:solidFill>
                <a:srgbClr val="000000"/>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Exo Medium"/>
                <a:ea typeface="Exo Medium"/>
                <a:cs typeface="Exo Medium"/>
                <a:sym typeface="Exo Medium"/>
              </a:rPr>
              <a:t>Sau khi được cố vấn tư vấn về việc nên có data-driven. Công ty đã thu thập dữ liệu gồm các đơn hàng mua hàng từ đầu năm 2023 đến hiện tại, gồm các thông tin trong đơn đặt hàng của các khách hàng được ghi lại. </a:t>
            </a:r>
            <a:endParaRPr sz="1700" b="0" i="0" u="none" strike="noStrike" cap="none">
              <a:solidFill>
                <a:srgbClr val="000000"/>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Exo Medium"/>
                <a:ea typeface="Exo Medium"/>
                <a:cs typeface="Exo Medium"/>
                <a:sym typeface="Exo Medium"/>
              </a:rPr>
              <a:t>Với vai trò là một Data Analyst, BOD của công ty yêu cầu bạn tổng hợp một báo cáo và trả lời một số câu hỏi như sau: </a:t>
            </a:r>
            <a:endParaRPr sz="1700" b="0" i="0" u="none" strike="noStrike" cap="none">
              <a:solidFill>
                <a:srgbClr val="000000"/>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Exo Medium"/>
              <a:ea typeface="Exo Medium"/>
              <a:cs typeface="Exo Medium"/>
              <a:sym typeface="Exo Medium"/>
            </a:endParaRPr>
          </a:p>
          <a:p>
            <a:pPr marL="457200" marR="0" lvl="0" indent="-336550" algn="l" rtl="0">
              <a:lnSpc>
                <a:spcPct val="100000"/>
              </a:lnSpc>
              <a:spcBef>
                <a:spcPts val="0"/>
              </a:spcBef>
              <a:spcAft>
                <a:spcPts val="0"/>
              </a:spcAft>
              <a:buClr>
                <a:srgbClr val="000000"/>
              </a:buClr>
              <a:buSzPts val="1700"/>
              <a:buFont typeface="Exo"/>
              <a:buChar char="-"/>
            </a:pPr>
            <a:r>
              <a:rPr lang="en-US" sz="1700" b="1" i="1" u="none" strike="noStrike" cap="none">
                <a:solidFill>
                  <a:srgbClr val="000000"/>
                </a:solidFill>
                <a:latin typeface="Exo"/>
                <a:ea typeface="Exo"/>
                <a:cs typeface="Exo"/>
                <a:sym typeface="Exo"/>
              </a:rPr>
              <a:t>Tổng doanh số và lợi nhuận theo từng Product Category là bao nhiêu?</a:t>
            </a:r>
            <a:endParaRPr sz="1700" b="1" i="1" u="none" strike="noStrike" cap="none">
              <a:solidFill>
                <a:srgbClr val="000000"/>
              </a:solidFill>
              <a:latin typeface="Exo"/>
              <a:ea typeface="Exo"/>
              <a:cs typeface="Exo"/>
              <a:sym typeface="Exo"/>
            </a:endParaRPr>
          </a:p>
          <a:p>
            <a:pPr marL="457200" marR="0" lvl="0" indent="-336550" algn="l" rtl="0">
              <a:lnSpc>
                <a:spcPct val="100000"/>
              </a:lnSpc>
              <a:spcBef>
                <a:spcPts val="0"/>
              </a:spcBef>
              <a:spcAft>
                <a:spcPts val="0"/>
              </a:spcAft>
              <a:buClr>
                <a:srgbClr val="000000"/>
              </a:buClr>
              <a:buSzPts val="1700"/>
              <a:buFont typeface="Exo"/>
              <a:buChar char="-"/>
            </a:pPr>
            <a:r>
              <a:rPr lang="en-US" sz="1700" b="1" i="1" u="none" strike="noStrike" cap="none">
                <a:solidFill>
                  <a:srgbClr val="000000"/>
                </a:solidFill>
                <a:latin typeface="Exo"/>
                <a:ea typeface="Exo"/>
                <a:cs typeface="Exo"/>
                <a:sym typeface="Exo"/>
              </a:rPr>
              <a:t>Product Category nào mang lại doanh số và lợi nhất?</a:t>
            </a:r>
            <a:endParaRPr sz="1700" b="1" i="1" u="none" strike="noStrike" cap="none">
              <a:solidFill>
                <a:srgbClr val="000000"/>
              </a:solidFill>
              <a:latin typeface="Exo"/>
              <a:ea typeface="Exo"/>
              <a:cs typeface="Exo"/>
              <a:sym typeface="Exo"/>
            </a:endParaRPr>
          </a:p>
          <a:p>
            <a:pPr marL="457200" marR="0" lvl="0" indent="-336550" algn="l" rtl="0">
              <a:lnSpc>
                <a:spcPct val="100000"/>
              </a:lnSpc>
              <a:spcBef>
                <a:spcPts val="0"/>
              </a:spcBef>
              <a:spcAft>
                <a:spcPts val="0"/>
              </a:spcAft>
              <a:buClr>
                <a:srgbClr val="000000"/>
              </a:buClr>
              <a:buSzPts val="1700"/>
              <a:buFont typeface="Exo"/>
              <a:buChar char="-"/>
            </a:pPr>
            <a:r>
              <a:rPr lang="en-US" sz="1700" b="1" i="1" u="none" strike="noStrike" cap="none">
                <a:solidFill>
                  <a:srgbClr val="000000"/>
                </a:solidFill>
                <a:latin typeface="Exo"/>
                <a:ea typeface="Exo"/>
                <a:cs typeface="Exo"/>
                <a:sym typeface="Exo"/>
              </a:rPr>
              <a:t>Lợi nhuận và Doanh số có tỉ lệ thuận cùng nhau không? </a:t>
            </a:r>
            <a:endParaRPr sz="1700" b="1" i="1" u="none" strike="noStrike" cap="none">
              <a:solidFill>
                <a:srgbClr val="000000"/>
              </a:solidFill>
              <a:latin typeface="Exo"/>
              <a:ea typeface="Exo"/>
              <a:cs typeface="Exo"/>
              <a:sym typeface="Exo"/>
            </a:endParaRPr>
          </a:p>
          <a:p>
            <a:pPr marL="457200" marR="0" lvl="0" indent="-336550" algn="l" rtl="0">
              <a:lnSpc>
                <a:spcPct val="100000"/>
              </a:lnSpc>
              <a:spcBef>
                <a:spcPts val="0"/>
              </a:spcBef>
              <a:spcAft>
                <a:spcPts val="0"/>
              </a:spcAft>
              <a:buClr>
                <a:srgbClr val="000000"/>
              </a:buClr>
              <a:buSzPts val="1700"/>
              <a:buFont typeface="Exo"/>
              <a:buChar char="-"/>
            </a:pPr>
            <a:r>
              <a:rPr lang="en-US" sz="1700" b="1" i="1" u="none" strike="noStrike" cap="none">
                <a:solidFill>
                  <a:srgbClr val="000000"/>
                </a:solidFill>
                <a:latin typeface="Exo"/>
                <a:ea typeface="Exo"/>
                <a:cs typeface="Exo"/>
                <a:sym typeface="Exo"/>
              </a:rPr>
              <a:t>Bán được nhiều sản phẩm thì doanh số có cao không? </a:t>
            </a:r>
            <a:endParaRPr sz="1700" b="1" i="1" u="none" strike="noStrike" cap="none">
              <a:solidFill>
                <a:srgbClr val="000000"/>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700"/>
              <a:buFont typeface="Arial"/>
              <a:buNone/>
            </a:pPr>
            <a:r>
              <a:rPr lang="en-US" sz="1700" b="1" i="1" u="none" strike="noStrike" cap="none">
                <a:solidFill>
                  <a:srgbClr val="000000"/>
                </a:solidFill>
                <a:latin typeface="Exo"/>
                <a:ea typeface="Exo"/>
                <a:cs typeface="Exo"/>
                <a:sym typeface="Exo"/>
              </a:rPr>
              <a:t>Nếu có thì nên làm gì để khai thác mối quan hệ  này?</a:t>
            </a:r>
            <a:endParaRPr sz="1700" b="1" i="1" u="none" strike="noStrike" cap="none">
              <a:solidFill>
                <a:srgbClr val="000000"/>
              </a:solidFill>
              <a:latin typeface="Exo"/>
              <a:ea typeface="Exo"/>
              <a:cs typeface="Exo"/>
              <a:sym typeface="Exo"/>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Exo Medium"/>
              <a:ea typeface="Exo Medium"/>
              <a:cs typeface="Exo Medium"/>
              <a:sym typeface="Ex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2a6596e56bc_0_721"/>
          <p:cNvSpPr txBox="1"/>
          <p:nvPr/>
        </p:nvSpPr>
        <p:spPr>
          <a:xfrm rot="-5400000" flipH="1">
            <a:off x="-495625" y="3763553"/>
            <a:ext cx="3278400" cy="431100"/>
          </a:xfrm>
          <a:prstGeom prst="rect">
            <a:avLst/>
          </a:prstGeom>
          <a:solidFill>
            <a:srgbClr val="E06666"/>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cap="none">
                <a:solidFill>
                  <a:schemeClr val="lt1"/>
                </a:solidFill>
                <a:latin typeface="Exo"/>
                <a:ea typeface="Exo"/>
                <a:cs typeface="Exo"/>
                <a:sym typeface="Exo"/>
              </a:rPr>
              <a:t>Ví dụ về việc rút ra các kết luận:</a:t>
            </a:r>
            <a:endParaRPr sz="1600" b="1" i="0" u="none" strike="noStrike" cap="none">
              <a:solidFill>
                <a:schemeClr val="lt1"/>
              </a:solidFill>
              <a:latin typeface="Exo"/>
              <a:ea typeface="Exo"/>
              <a:cs typeface="Exo"/>
              <a:sym typeface="Exo"/>
            </a:endParaRPr>
          </a:p>
        </p:txBody>
      </p:sp>
      <p:sp>
        <p:nvSpPr>
          <p:cNvPr id="494" name="Google Shape;494;g2a6596e56bc_0_721"/>
          <p:cNvSpPr txBox="1"/>
          <p:nvPr/>
        </p:nvSpPr>
        <p:spPr>
          <a:xfrm>
            <a:off x="653400" y="1295400"/>
            <a:ext cx="1088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Sau khi trực quan hoá các dữ liệu thành các biểu đồ, từ các biểu đồ có thể rút ra các kết luận, thông tin từ dữ liệu.</a:t>
            </a:r>
            <a:endParaRPr sz="1600" b="0" i="0" u="none" strike="noStrike" cap="none">
              <a:solidFill>
                <a:schemeClr val="dk1"/>
              </a:solidFill>
              <a:latin typeface="Exo"/>
              <a:ea typeface="Exo"/>
              <a:cs typeface="Exo"/>
              <a:sym typeface="Exo"/>
            </a:endParaRPr>
          </a:p>
        </p:txBody>
      </p:sp>
      <p:sp>
        <p:nvSpPr>
          <p:cNvPr id="495" name="Google Shape;495;g2a6596e56bc_0_721"/>
          <p:cNvSpPr txBox="1"/>
          <p:nvPr/>
        </p:nvSpPr>
        <p:spPr>
          <a:xfrm>
            <a:off x="128800" y="487675"/>
            <a:ext cx="113322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000" b="1" i="0" u="none" strike="noStrike" cap="none">
                <a:solidFill>
                  <a:srgbClr val="E2262D"/>
                </a:solidFill>
                <a:latin typeface="Exo"/>
                <a:ea typeface="Exo"/>
                <a:cs typeface="Exo"/>
                <a:sym typeface="Exo"/>
              </a:rPr>
              <a:t>RÚT RA CÁC KẾT LUẬN </a:t>
            </a:r>
            <a:r>
              <a:rPr lang="en-US" sz="3000" b="1" i="0" u="none" strike="noStrike" cap="none">
                <a:solidFill>
                  <a:schemeClr val="dk1"/>
                </a:solidFill>
                <a:latin typeface="Exo"/>
                <a:ea typeface="Exo"/>
                <a:cs typeface="Exo"/>
                <a:sym typeface="Exo"/>
              </a:rPr>
              <a:t>- GET INSIGHTS</a:t>
            </a:r>
            <a:endParaRPr sz="3000" b="1" i="0" u="none" strike="noStrike" cap="none">
              <a:solidFill>
                <a:schemeClr val="dk1"/>
              </a:solidFill>
              <a:latin typeface="Exo"/>
              <a:ea typeface="Exo"/>
              <a:cs typeface="Exo"/>
              <a:sym typeface="Exo"/>
            </a:endParaRPr>
          </a:p>
        </p:txBody>
      </p:sp>
      <p:sp>
        <p:nvSpPr>
          <p:cNvPr id="496" name="Google Shape;496;g2a6596e56bc_0_721"/>
          <p:cNvSpPr txBox="1"/>
          <p:nvPr/>
        </p:nvSpPr>
        <p:spPr>
          <a:xfrm>
            <a:off x="2074950" y="2502550"/>
            <a:ext cx="3707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Medium"/>
                <a:ea typeface="Exo Medium"/>
                <a:cs typeface="Exo Medium"/>
                <a:sym typeface="Exo Medium"/>
              </a:rPr>
              <a:t>Biểu đồ doanh số theo category product</a:t>
            </a:r>
            <a:endParaRPr sz="1400" b="0" i="0" u="none" strike="noStrike" cap="none">
              <a:solidFill>
                <a:srgbClr val="000000"/>
              </a:solidFill>
              <a:latin typeface="Exo Medium"/>
              <a:ea typeface="Exo Medium"/>
              <a:cs typeface="Exo Medium"/>
              <a:sym typeface="Exo Medium"/>
            </a:endParaRPr>
          </a:p>
        </p:txBody>
      </p:sp>
      <p:sp>
        <p:nvSpPr>
          <p:cNvPr id="497" name="Google Shape;497;g2a6596e56bc_0_721"/>
          <p:cNvSpPr txBox="1"/>
          <p:nvPr/>
        </p:nvSpPr>
        <p:spPr>
          <a:xfrm>
            <a:off x="3816200" y="1914425"/>
            <a:ext cx="4704300" cy="400200"/>
          </a:xfrm>
          <a:prstGeom prst="rect">
            <a:avLst/>
          </a:prstGeom>
          <a:solidFill>
            <a:srgbClr val="EA9999"/>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Câu hỏi 1: Lợi nhuận có tỉ lệ thuận với doanh số không?</a:t>
            </a:r>
            <a:endParaRPr sz="1400" b="1" i="0" u="none" strike="noStrike" cap="none">
              <a:solidFill>
                <a:schemeClr val="lt1"/>
              </a:solidFill>
              <a:latin typeface="Exo"/>
              <a:ea typeface="Exo"/>
              <a:cs typeface="Exo"/>
              <a:sym typeface="Exo"/>
            </a:endParaRPr>
          </a:p>
        </p:txBody>
      </p:sp>
      <p:sp>
        <p:nvSpPr>
          <p:cNvPr id="498" name="Google Shape;498;g2a6596e56bc_0_721"/>
          <p:cNvSpPr txBox="1"/>
          <p:nvPr/>
        </p:nvSpPr>
        <p:spPr>
          <a:xfrm>
            <a:off x="7259075" y="2552000"/>
            <a:ext cx="3859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Medium"/>
                <a:ea typeface="Exo Medium"/>
                <a:cs typeface="Exo Medium"/>
                <a:sym typeface="Exo Medium"/>
              </a:rPr>
              <a:t>Biểu đồ lợi nhuận theo category</a:t>
            </a:r>
            <a:endParaRPr sz="1400" b="0" i="0" u="none" strike="noStrike" cap="none">
              <a:solidFill>
                <a:srgbClr val="000000"/>
              </a:solidFill>
              <a:latin typeface="Exo Medium"/>
              <a:ea typeface="Exo Medium"/>
              <a:cs typeface="Exo Medium"/>
              <a:sym typeface="Exo Medium"/>
            </a:endParaRPr>
          </a:p>
        </p:txBody>
      </p:sp>
      <p:pic>
        <p:nvPicPr>
          <p:cNvPr id="499" name="Google Shape;499;g2a6596e56bc_0_721"/>
          <p:cNvPicPr preferRelativeResize="0"/>
          <p:nvPr/>
        </p:nvPicPr>
        <p:blipFill rotWithShape="1">
          <a:blip r:embed="rId3">
            <a:alphaModFix/>
          </a:blip>
          <a:srcRect/>
          <a:stretch/>
        </p:blipFill>
        <p:spPr>
          <a:xfrm>
            <a:off x="1551575" y="3055150"/>
            <a:ext cx="4752975" cy="2619375"/>
          </a:xfrm>
          <a:prstGeom prst="rect">
            <a:avLst/>
          </a:prstGeom>
          <a:noFill/>
          <a:ln>
            <a:noFill/>
          </a:ln>
        </p:spPr>
      </p:pic>
      <p:pic>
        <p:nvPicPr>
          <p:cNvPr id="500" name="Google Shape;500;g2a6596e56bc_0_721"/>
          <p:cNvPicPr preferRelativeResize="0"/>
          <p:nvPr/>
        </p:nvPicPr>
        <p:blipFill rotWithShape="1">
          <a:blip r:embed="rId4">
            <a:alphaModFix/>
          </a:blip>
          <a:srcRect/>
          <a:stretch/>
        </p:blipFill>
        <p:spPr>
          <a:xfrm>
            <a:off x="7259075" y="3055125"/>
            <a:ext cx="3981450" cy="2524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2a6596e56bc_0_733"/>
          <p:cNvSpPr txBox="1"/>
          <p:nvPr/>
        </p:nvSpPr>
        <p:spPr>
          <a:xfrm rot="-5400000" flipH="1">
            <a:off x="-1148775" y="3903653"/>
            <a:ext cx="3278400" cy="431100"/>
          </a:xfrm>
          <a:prstGeom prst="rect">
            <a:avLst/>
          </a:prstGeom>
          <a:solidFill>
            <a:srgbClr val="E06666"/>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cap="none">
                <a:solidFill>
                  <a:schemeClr val="lt1"/>
                </a:solidFill>
                <a:latin typeface="Exo"/>
                <a:ea typeface="Exo"/>
                <a:cs typeface="Exo"/>
                <a:sym typeface="Exo"/>
              </a:rPr>
              <a:t>Ví dụ về việc rút ra các kết luận:</a:t>
            </a:r>
            <a:endParaRPr sz="1600" b="1" i="0" u="none" strike="noStrike" cap="none">
              <a:solidFill>
                <a:schemeClr val="lt1"/>
              </a:solidFill>
              <a:latin typeface="Exo"/>
              <a:ea typeface="Exo"/>
              <a:cs typeface="Exo"/>
              <a:sym typeface="Exo"/>
            </a:endParaRPr>
          </a:p>
        </p:txBody>
      </p:sp>
      <p:sp>
        <p:nvSpPr>
          <p:cNvPr id="507" name="Google Shape;507;g2a6596e56bc_0_733"/>
          <p:cNvSpPr txBox="1"/>
          <p:nvPr/>
        </p:nvSpPr>
        <p:spPr>
          <a:xfrm>
            <a:off x="653400" y="1295400"/>
            <a:ext cx="1088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Sau khi trực quan hoá các dữ liệu thành các biểu đồ, từ các biểu đồ có thể rút ra các kết luận, thông tin từ dữ liệu.</a:t>
            </a:r>
            <a:endParaRPr sz="1600" b="0" i="0" u="none" strike="noStrike" cap="none">
              <a:solidFill>
                <a:schemeClr val="dk1"/>
              </a:solidFill>
              <a:latin typeface="Exo"/>
              <a:ea typeface="Exo"/>
              <a:cs typeface="Exo"/>
              <a:sym typeface="Exo"/>
            </a:endParaRPr>
          </a:p>
        </p:txBody>
      </p:sp>
      <p:sp>
        <p:nvSpPr>
          <p:cNvPr id="508" name="Google Shape;508;g2a6596e56bc_0_733"/>
          <p:cNvSpPr txBox="1"/>
          <p:nvPr/>
        </p:nvSpPr>
        <p:spPr>
          <a:xfrm>
            <a:off x="128800" y="487675"/>
            <a:ext cx="113322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000" b="1" i="0" u="none" strike="noStrike" cap="none">
                <a:solidFill>
                  <a:srgbClr val="E2262D"/>
                </a:solidFill>
                <a:latin typeface="Exo"/>
                <a:ea typeface="Exo"/>
                <a:cs typeface="Exo"/>
                <a:sym typeface="Exo"/>
              </a:rPr>
              <a:t>RÚT RA CÁC KẾT LUẬN </a:t>
            </a:r>
            <a:r>
              <a:rPr lang="en-US" sz="3000" b="1" i="0" u="none" strike="noStrike" cap="none">
                <a:solidFill>
                  <a:schemeClr val="dk1"/>
                </a:solidFill>
                <a:latin typeface="Exo"/>
                <a:ea typeface="Exo"/>
                <a:cs typeface="Exo"/>
                <a:sym typeface="Exo"/>
              </a:rPr>
              <a:t>- GET INSIGHTS</a:t>
            </a:r>
            <a:endParaRPr sz="3000" b="1" i="0" u="none" strike="noStrike" cap="none">
              <a:solidFill>
                <a:schemeClr val="dk1"/>
              </a:solidFill>
              <a:latin typeface="Exo"/>
              <a:ea typeface="Exo"/>
              <a:cs typeface="Exo"/>
              <a:sym typeface="Exo"/>
            </a:endParaRPr>
          </a:p>
        </p:txBody>
      </p:sp>
      <p:pic>
        <p:nvPicPr>
          <p:cNvPr id="509" name="Google Shape;509;g2a6596e56bc_0_733"/>
          <p:cNvPicPr preferRelativeResize="0"/>
          <p:nvPr/>
        </p:nvPicPr>
        <p:blipFill rotWithShape="1">
          <a:blip r:embed="rId3">
            <a:alphaModFix/>
          </a:blip>
          <a:srcRect/>
          <a:stretch/>
        </p:blipFill>
        <p:spPr>
          <a:xfrm>
            <a:off x="987025" y="3111600"/>
            <a:ext cx="6322723" cy="2396075"/>
          </a:xfrm>
          <a:prstGeom prst="rect">
            <a:avLst/>
          </a:prstGeom>
          <a:noFill/>
          <a:ln>
            <a:noFill/>
          </a:ln>
        </p:spPr>
      </p:pic>
      <p:sp>
        <p:nvSpPr>
          <p:cNvPr id="510" name="Google Shape;510;g2a6596e56bc_0_733"/>
          <p:cNvSpPr txBox="1"/>
          <p:nvPr/>
        </p:nvSpPr>
        <p:spPr>
          <a:xfrm>
            <a:off x="2725925" y="1976525"/>
            <a:ext cx="6249900" cy="400200"/>
          </a:xfrm>
          <a:prstGeom prst="rect">
            <a:avLst/>
          </a:prstGeom>
          <a:solidFill>
            <a:srgbClr val="EA9999"/>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Câu hỏi 2: Doanh số cao có phải do bán được nhiều sản phẩm hay không?</a:t>
            </a:r>
            <a:endParaRPr sz="1400" b="1" i="0" u="none" strike="noStrike" cap="none">
              <a:solidFill>
                <a:schemeClr val="lt1"/>
              </a:solidFill>
              <a:latin typeface="Exo"/>
              <a:ea typeface="Exo"/>
              <a:cs typeface="Exo"/>
              <a:sym typeface="Exo"/>
            </a:endParaRPr>
          </a:p>
        </p:txBody>
      </p:sp>
      <p:pic>
        <p:nvPicPr>
          <p:cNvPr id="511" name="Google Shape;511;g2a6596e56bc_0_733"/>
          <p:cNvPicPr preferRelativeResize="0"/>
          <p:nvPr/>
        </p:nvPicPr>
        <p:blipFill rotWithShape="1">
          <a:blip r:embed="rId4">
            <a:alphaModFix/>
          </a:blip>
          <a:srcRect/>
          <a:stretch/>
        </p:blipFill>
        <p:spPr>
          <a:xfrm>
            <a:off x="7409375" y="3102075"/>
            <a:ext cx="4347775" cy="2396075"/>
          </a:xfrm>
          <a:prstGeom prst="rect">
            <a:avLst/>
          </a:prstGeom>
          <a:noFill/>
          <a:ln>
            <a:noFill/>
          </a:ln>
        </p:spPr>
      </p:pic>
      <p:sp>
        <p:nvSpPr>
          <p:cNvPr id="512" name="Google Shape;512;g2a6596e56bc_0_733"/>
          <p:cNvSpPr txBox="1"/>
          <p:nvPr/>
        </p:nvSpPr>
        <p:spPr>
          <a:xfrm>
            <a:off x="7646425" y="2701875"/>
            <a:ext cx="3707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Medium"/>
                <a:ea typeface="Exo Medium"/>
                <a:cs typeface="Exo Medium"/>
                <a:sym typeface="Exo Medium"/>
              </a:rPr>
              <a:t>Biểu đồ doanh số theo category product</a:t>
            </a:r>
            <a:endParaRPr sz="1400" b="0" i="0" u="none" strike="noStrike" cap="none">
              <a:solidFill>
                <a:srgbClr val="000000"/>
              </a:solidFill>
              <a:latin typeface="Exo Medium"/>
              <a:ea typeface="Exo Medium"/>
              <a:cs typeface="Exo Medium"/>
              <a:sym typeface="Exo Medium"/>
            </a:endParaRPr>
          </a:p>
        </p:txBody>
      </p:sp>
      <p:sp>
        <p:nvSpPr>
          <p:cNvPr id="513" name="Google Shape;513;g2a6596e56bc_0_733"/>
          <p:cNvSpPr txBox="1"/>
          <p:nvPr/>
        </p:nvSpPr>
        <p:spPr>
          <a:xfrm>
            <a:off x="1571162" y="2701875"/>
            <a:ext cx="521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Medium"/>
                <a:ea typeface="Exo Medium"/>
                <a:cs typeface="Exo Medium"/>
                <a:sym typeface="Exo Medium"/>
              </a:rPr>
              <a:t>Biểu đồ số lượng sản phẩm được bán theo category product</a:t>
            </a:r>
            <a:endParaRPr sz="1400" b="0" i="0" u="none" strike="noStrike" cap="none">
              <a:solidFill>
                <a:srgbClr val="000000"/>
              </a:solidFill>
              <a:latin typeface="Exo Medium"/>
              <a:ea typeface="Exo Medium"/>
              <a:cs typeface="Exo Medium"/>
              <a:sym typeface="Ex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g2a6596e56bc_0_941"/>
          <p:cNvPicPr preferRelativeResize="0"/>
          <p:nvPr/>
        </p:nvPicPr>
        <p:blipFill rotWithShape="1">
          <a:blip r:embed="rId3">
            <a:alphaModFix/>
          </a:blip>
          <a:srcRect/>
          <a:stretch/>
        </p:blipFill>
        <p:spPr>
          <a:xfrm>
            <a:off x="1057750" y="598025"/>
            <a:ext cx="4686300" cy="5514975"/>
          </a:xfrm>
          <a:prstGeom prst="rect">
            <a:avLst/>
          </a:prstGeom>
          <a:noFill/>
          <a:ln>
            <a:noFill/>
          </a:ln>
        </p:spPr>
      </p:pic>
      <p:sp>
        <p:nvSpPr>
          <p:cNvPr id="520" name="Google Shape;520;g2a6596e56bc_0_941"/>
          <p:cNvSpPr txBox="1"/>
          <p:nvPr/>
        </p:nvSpPr>
        <p:spPr>
          <a:xfrm>
            <a:off x="5369200" y="2389700"/>
            <a:ext cx="6534300" cy="16065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n-US" sz="3400" b="1" i="0" u="none" strike="noStrike" cap="none">
                <a:solidFill>
                  <a:srgbClr val="000000"/>
                </a:solidFill>
                <a:latin typeface="Exo"/>
                <a:ea typeface="Exo"/>
                <a:cs typeface="Exo"/>
                <a:sym typeface="Exo"/>
              </a:rPr>
              <a:t>Từ các biểu đồ trên, bạn hãy trả lời các câu hỏi mà </a:t>
            </a:r>
            <a:r>
              <a:rPr lang="en-US" sz="3400" b="1" i="0" u="none" strike="noStrike" cap="none">
                <a:solidFill>
                  <a:srgbClr val="E31F26"/>
                </a:solidFill>
                <a:latin typeface="Exo"/>
                <a:ea typeface="Exo"/>
                <a:cs typeface="Exo"/>
                <a:sym typeface="Exo"/>
              </a:rPr>
              <a:t>BOD</a:t>
            </a:r>
            <a:r>
              <a:rPr lang="en-US" sz="3400" b="1" i="0" u="none" strike="noStrike" cap="none">
                <a:solidFill>
                  <a:srgbClr val="000000"/>
                </a:solidFill>
                <a:latin typeface="Exo"/>
                <a:ea typeface="Exo"/>
                <a:cs typeface="Exo"/>
                <a:sym typeface="Exo"/>
              </a:rPr>
              <a:t> đã đặt ra?</a:t>
            </a:r>
            <a:endParaRPr sz="3400" b="1" i="0" u="none" strike="noStrike" cap="none">
              <a:solidFill>
                <a:srgbClr val="000000"/>
              </a:solidFill>
              <a:latin typeface="Exo"/>
              <a:ea typeface="Exo"/>
              <a:cs typeface="Exo"/>
              <a:sym typeface="Ex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26" name="Google Shape;526;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sp>
        <p:nvSpPr>
          <p:cNvPr id="527" name="Google Shape;527;g2316314bd5b_0_601"/>
          <p:cNvSpPr/>
          <p:nvPr/>
        </p:nvSpPr>
        <p:spPr>
          <a:xfrm>
            <a:off x="5182978" y="2437013"/>
            <a:ext cx="58527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31F26"/>
              </a:buClr>
              <a:buSzPts val="1800"/>
              <a:buFont typeface="Exo"/>
              <a:buAutoNum type="arabicPeriod"/>
            </a:pPr>
            <a:r>
              <a:rPr lang="en-US" sz="1800" b="1" i="0" u="none" strike="noStrike" cap="none">
                <a:solidFill>
                  <a:srgbClr val="E31F26"/>
                </a:solidFill>
                <a:latin typeface="Exo"/>
                <a:ea typeface="Exo"/>
                <a:cs typeface="Exo"/>
                <a:sym typeface="Exo"/>
              </a:rPr>
              <a:t>TỔNG QUAN VỀ NGÀNH DỮ LIỆU</a:t>
            </a:r>
            <a:endParaRPr sz="1800" b="1" i="0" u="none" strike="noStrike" cap="none">
              <a:solidFill>
                <a:srgbClr val="E31F26"/>
              </a:solidFill>
              <a:latin typeface="Exo"/>
              <a:ea typeface="Exo"/>
              <a:cs typeface="Exo"/>
              <a:sym typeface="Exo"/>
            </a:endParaRPr>
          </a:p>
        </p:txBody>
      </p:sp>
      <p:sp>
        <p:nvSpPr>
          <p:cNvPr id="528" name="Google Shape;528;g2316314bd5b_0_601"/>
          <p:cNvSpPr/>
          <p:nvPr/>
        </p:nvSpPr>
        <p:spPr>
          <a:xfrm>
            <a:off x="5170275" y="3318525"/>
            <a:ext cx="58527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E31F26"/>
                </a:solidFill>
                <a:latin typeface="Exo"/>
                <a:ea typeface="Exo"/>
                <a:cs typeface="Exo"/>
                <a:sym typeface="Exo"/>
              </a:rPr>
              <a:t>  2.    CÁC VỊ TRÍ CÔNG VIỆC TRONG NGÀNH DỮ LIỆU</a:t>
            </a:r>
            <a:endParaRPr sz="1800" b="1" i="0" u="none" strike="noStrike" cap="none">
              <a:solidFill>
                <a:srgbClr val="E31F26"/>
              </a:solidFill>
              <a:latin typeface="Exo"/>
              <a:ea typeface="Exo"/>
              <a:cs typeface="Exo"/>
              <a:sym typeface="Exo"/>
            </a:endParaRPr>
          </a:p>
        </p:txBody>
      </p:sp>
      <p:sp>
        <p:nvSpPr>
          <p:cNvPr id="529" name="Google Shape;529;g2316314bd5b_0_601"/>
          <p:cNvSpPr/>
          <p:nvPr/>
        </p:nvSpPr>
        <p:spPr>
          <a:xfrm>
            <a:off x="5159450" y="4173900"/>
            <a:ext cx="58764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E31F26"/>
                </a:solidFill>
                <a:latin typeface="Exo"/>
                <a:ea typeface="Exo"/>
                <a:cs typeface="Exo"/>
                <a:sym typeface="Exo"/>
              </a:rPr>
              <a:t>  3.    CÁC KỸ NĂNG CẦN CÓ ĐỂ TRỞ THÀNH DA</a:t>
            </a:r>
            <a:endParaRPr sz="1800" b="1" i="0" u="none" strike="noStrike" cap="none">
              <a:solidFill>
                <a:srgbClr val="E31F26"/>
              </a:solidFill>
              <a:latin typeface="Exo"/>
              <a:ea typeface="Exo"/>
              <a:cs typeface="Exo"/>
              <a:sym typeface="Exo"/>
            </a:endParaRPr>
          </a:p>
        </p:txBody>
      </p:sp>
      <p:sp>
        <p:nvSpPr>
          <p:cNvPr id="530" name="Google Shape;530;g2316314bd5b_0_601"/>
          <p:cNvSpPr/>
          <p:nvPr/>
        </p:nvSpPr>
        <p:spPr>
          <a:xfrm>
            <a:off x="5171175" y="5029275"/>
            <a:ext cx="58764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Exo"/>
                <a:ea typeface="Exo"/>
                <a:cs typeface="Exo"/>
                <a:sym typeface="Exo"/>
              </a:rPr>
              <a:t>  4.    Q&amp;A - Mini Challenge</a:t>
            </a:r>
            <a:endParaRPr sz="1800" b="1" i="0" u="none" strike="noStrike" cap="none">
              <a:solidFill>
                <a:schemeClr val="lt1"/>
              </a:solidFill>
              <a:latin typeface="Exo"/>
              <a:ea typeface="Exo"/>
              <a:cs typeface="Exo"/>
              <a:sym typeface="Exo"/>
            </a:endParaRPr>
          </a:p>
        </p:txBody>
      </p:sp>
      <p:sp>
        <p:nvSpPr>
          <p:cNvPr id="531" name="Google Shape;531;g2316314bd5b_0_601"/>
          <p:cNvSpPr txBox="1"/>
          <p:nvPr/>
        </p:nvSpPr>
        <p:spPr>
          <a:xfrm>
            <a:off x="5053975" y="148035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i="0" u="none" strike="noStrike" cap="none">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2a6bd15d705_0_0"/>
          <p:cNvSpPr txBox="1"/>
          <p:nvPr/>
        </p:nvSpPr>
        <p:spPr>
          <a:xfrm>
            <a:off x="3775200" y="527400"/>
            <a:ext cx="4641600" cy="7680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n-US" sz="3600" b="1" i="0" u="none" strike="noStrike" cap="none">
                <a:solidFill>
                  <a:srgbClr val="000000"/>
                </a:solidFill>
                <a:latin typeface="Exo"/>
                <a:ea typeface="Exo"/>
                <a:cs typeface="Exo"/>
                <a:sym typeface="Exo"/>
              </a:rPr>
              <a:t>MINI CHALLENGE</a:t>
            </a:r>
            <a:endParaRPr sz="3600" b="1" i="0" u="none" strike="noStrike" cap="none">
              <a:solidFill>
                <a:srgbClr val="000000"/>
              </a:solidFill>
              <a:latin typeface="Exo"/>
              <a:ea typeface="Exo"/>
              <a:cs typeface="Exo"/>
              <a:sym typeface="Exo"/>
            </a:endParaRPr>
          </a:p>
        </p:txBody>
      </p:sp>
      <p:pic>
        <p:nvPicPr>
          <p:cNvPr id="538" name="Google Shape;538;g2a6bd15d705_0_0"/>
          <p:cNvPicPr preferRelativeResize="0"/>
          <p:nvPr/>
        </p:nvPicPr>
        <p:blipFill rotWithShape="1">
          <a:blip r:embed="rId3">
            <a:alphaModFix/>
          </a:blip>
          <a:srcRect/>
          <a:stretch/>
        </p:blipFill>
        <p:spPr>
          <a:xfrm>
            <a:off x="6059825" y="1731050"/>
            <a:ext cx="4641526" cy="4641526"/>
          </a:xfrm>
          <a:prstGeom prst="rect">
            <a:avLst/>
          </a:prstGeom>
          <a:noFill/>
          <a:ln>
            <a:noFill/>
          </a:ln>
        </p:spPr>
      </p:pic>
      <p:pic>
        <p:nvPicPr>
          <p:cNvPr id="539" name="Google Shape;539;g2a6bd15d705_0_0"/>
          <p:cNvPicPr preferRelativeResize="0"/>
          <p:nvPr/>
        </p:nvPicPr>
        <p:blipFill rotWithShape="1">
          <a:blip r:embed="rId4">
            <a:alphaModFix/>
          </a:blip>
          <a:srcRect/>
          <a:stretch/>
        </p:blipFill>
        <p:spPr>
          <a:xfrm>
            <a:off x="304800" y="1645150"/>
            <a:ext cx="5755025" cy="419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65"/>
          <p:cNvPicPr preferRelativeResize="0"/>
          <p:nvPr/>
        </p:nvPicPr>
        <p:blipFill rotWithShape="1">
          <a:blip r:embed="rId3">
            <a:alphaModFix/>
          </a:blip>
          <a:srcRect/>
          <a:stretch/>
        </p:blipFill>
        <p:spPr>
          <a:xfrm>
            <a:off x="21841" y="0"/>
            <a:ext cx="12246359" cy="6913347"/>
          </a:xfrm>
          <a:prstGeom prst="rect">
            <a:avLst/>
          </a:prstGeom>
          <a:noFill/>
          <a:ln>
            <a:noFill/>
          </a:ln>
        </p:spPr>
      </p:pic>
      <p:pic>
        <p:nvPicPr>
          <p:cNvPr id="545" name="Google Shape;545;p65"/>
          <p:cNvPicPr preferRelativeResize="0"/>
          <p:nvPr/>
        </p:nvPicPr>
        <p:blipFill rotWithShape="1">
          <a:blip r:embed="rId4">
            <a:alphaModFix/>
          </a:blip>
          <a:srcRect/>
          <a:stretch/>
        </p:blipFill>
        <p:spPr>
          <a:xfrm rot="10800000">
            <a:off x="8915400" y="457201"/>
            <a:ext cx="4724400" cy="1939200"/>
          </a:xfrm>
          <a:prstGeom prst="rect">
            <a:avLst/>
          </a:prstGeom>
          <a:noFill/>
          <a:ln>
            <a:noFill/>
          </a:ln>
        </p:spPr>
      </p:pic>
      <p:sp>
        <p:nvSpPr>
          <p:cNvPr id="546" name="Google Shape;546;p65"/>
          <p:cNvSpPr/>
          <p:nvPr/>
        </p:nvSpPr>
        <p:spPr>
          <a:xfrm>
            <a:off x="3124200" y="3136659"/>
            <a:ext cx="83820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1" i="0" u="none" strike="noStrike" cap="none">
                <a:solidFill>
                  <a:schemeClr val="lt1"/>
                </a:solidFill>
                <a:latin typeface="Exo"/>
                <a:ea typeface="Exo"/>
                <a:cs typeface="Exo"/>
                <a:sym typeface="Exo"/>
              </a:rPr>
              <a:t>THANK YOU !</a:t>
            </a:r>
            <a:endParaRPr sz="1400" b="0" i="0" u="none" strike="noStrike" cap="none">
              <a:solidFill>
                <a:srgbClr val="000000"/>
              </a:solidFill>
              <a:latin typeface="Arial"/>
              <a:ea typeface="Arial"/>
              <a:cs typeface="Arial"/>
              <a:sym typeface="Arial"/>
            </a:endParaRPr>
          </a:p>
        </p:txBody>
      </p:sp>
      <p:pic>
        <p:nvPicPr>
          <p:cNvPr id="547" name="Google Shape;547;p65"/>
          <p:cNvPicPr preferRelativeResize="0"/>
          <p:nvPr/>
        </p:nvPicPr>
        <p:blipFill rotWithShape="1">
          <a:blip r:embed="rId5">
            <a:alphaModFix/>
          </a:blip>
          <a:srcRect/>
          <a:stretch/>
        </p:blipFill>
        <p:spPr>
          <a:xfrm>
            <a:off x="10439400" y="333768"/>
            <a:ext cx="1322658" cy="588062"/>
          </a:xfrm>
          <a:prstGeom prst="rect">
            <a:avLst/>
          </a:prstGeom>
          <a:noFill/>
          <a:ln>
            <a:noFill/>
          </a:ln>
        </p:spPr>
      </p:pic>
      <p:pic>
        <p:nvPicPr>
          <p:cNvPr id="548" name="Google Shape;548;p65"/>
          <p:cNvPicPr preferRelativeResize="0"/>
          <p:nvPr/>
        </p:nvPicPr>
        <p:blipFill rotWithShape="1">
          <a:blip r:embed="rId4">
            <a:alphaModFix/>
          </a:blip>
          <a:srcRect/>
          <a:stretch/>
        </p:blipFill>
        <p:spPr>
          <a:xfrm>
            <a:off x="1672015" y="4005968"/>
            <a:ext cx="7319585" cy="30044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g2a7a8a8523b_0_7" descr="Thành lập từ năm 2015, 𝐌𝐢𝐧𝐝𝐗 là nơi đầu tiên và duy nhất tại Việt Nam cung cấp các khóa học công nghệ cho mọi lứa tuổi và cam kết việc làm sau khi tốt nghiệp khoá học. Hơn 40,000 học viên đã tốt nghiệp và bước ra thế giới từ 𝐌𝐢𝐧𝐝𝐗, trở thành doanh nhân, nhà sáng lập các công ty khởi nghiệp, kỹ sư,... sinh sống và làm việc tại gần 20 quốc gia.&#10;&#10;Tại MindX, bạn không chỉ được trang bị kiến thức, tư duy, kỹ năng số mà còn được đào tạo toàn diện các kỹ năng chuyên nghiệp như làm việc nhóm, tư duy sản phẩm, quy trình làm việc và được tham gia các hoạt động thực tế để nâng cao kỹ năng.&#10;Hiện MindX đang có hơn 40 cơ sở trên toàn quốc. &#10;&#10;Website: https://mindx.edu.vn/&#10;Fanpage: https://www.facebook.com/mindxschool" title="MindX corporate video - Official (full)">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53"/>
        <p:cNvGrpSpPr/>
        <p:nvPr/>
      </p:nvGrpSpPr>
      <p:grpSpPr>
        <a:xfrm>
          <a:off x="0" y="0"/>
          <a:ext cx="0" cy="0"/>
          <a:chOff x="0" y="0"/>
          <a:chExt cx="0" cy="0"/>
        </a:xfrm>
      </p:grpSpPr>
      <p:pic>
        <p:nvPicPr>
          <p:cNvPr id="554" name="Google Shape;554;g2a7a8a8523b_0_126"/>
          <p:cNvPicPr preferRelativeResize="0"/>
          <p:nvPr/>
        </p:nvPicPr>
        <p:blipFill rotWithShape="1">
          <a:blip r:embed="rId3">
            <a:alphaModFix amt="60000"/>
          </a:blip>
          <a:srcRect/>
          <a:stretch/>
        </p:blipFill>
        <p:spPr>
          <a:xfrm>
            <a:off x="228600" y="228600"/>
            <a:ext cx="6237725" cy="2412274"/>
          </a:xfrm>
          <a:prstGeom prst="rect">
            <a:avLst/>
          </a:prstGeom>
          <a:noFill/>
          <a:ln>
            <a:noFill/>
          </a:ln>
        </p:spPr>
      </p:pic>
      <p:pic>
        <p:nvPicPr>
          <p:cNvPr id="555" name="Google Shape;555;g2a7a8a8523b_0_126"/>
          <p:cNvPicPr preferRelativeResize="0"/>
          <p:nvPr/>
        </p:nvPicPr>
        <p:blipFill rotWithShape="1">
          <a:blip r:embed="rId4">
            <a:alphaModFix amt="58999"/>
          </a:blip>
          <a:srcRect/>
          <a:stretch/>
        </p:blipFill>
        <p:spPr>
          <a:xfrm>
            <a:off x="4927750" y="4031374"/>
            <a:ext cx="6872576" cy="2569950"/>
          </a:xfrm>
          <a:prstGeom prst="rect">
            <a:avLst/>
          </a:prstGeom>
          <a:noFill/>
          <a:ln>
            <a:noFill/>
          </a:ln>
        </p:spPr>
      </p:pic>
      <p:pic>
        <p:nvPicPr>
          <p:cNvPr id="556" name="Google Shape;556;g2a7a8a8523b_0_126"/>
          <p:cNvPicPr preferRelativeResize="0"/>
          <p:nvPr/>
        </p:nvPicPr>
        <p:blipFill rotWithShape="1">
          <a:blip r:embed="rId5">
            <a:alphaModFix amt="64000"/>
          </a:blip>
          <a:srcRect/>
          <a:stretch/>
        </p:blipFill>
        <p:spPr>
          <a:xfrm>
            <a:off x="5562600" y="3301050"/>
            <a:ext cx="6237724" cy="479221"/>
          </a:xfrm>
          <a:prstGeom prst="rect">
            <a:avLst/>
          </a:prstGeom>
          <a:noFill/>
          <a:ln>
            <a:noFill/>
          </a:ln>
        </p:spPr>
      </p:pic>
      <p:pic>
        <p:nvPicPr>
          <p:cNvPr id="557" name="Google Shape;557;g2a7a8a8523b_0_126"/>
          <p:cNvPicPr preferRelativeResize="0"/>
          <p:nvPr/>
        </p:nvPicPr>
        <p:blipFill rotWithShape="1">
          <a:blip r:embed="rId6">
            <a:alphaModFix amt="74000"/>
          </a:blip>
          <a:srcRect/>
          <a:stretch/>
        </p:blipFill>
        <p:spPr>
          <a:xfrm>
            <a:off x="228599" y="2874750"/>
            <a:ext cx="4413288" cy="3726573"/>
          </a:xfrm>
          <a:prstGeom prst="rect">
            <a:avLst/>
          </a:prstGeom>
          <a:noFill/>
          <a:ln>
            <a:noFill/>
          </a:ln>
        </p:spPr>
      </p:pic>
      <p:sp>
        <p:nvSpPr>
          <p:cNvPr id="558" name="Google Shape;558;g2a7a8a8523b_0_126"/>
          <p:cNvSpPr txBox="1"/>
          <p:nvPr/>
        </p:nvSpPr>
        <p:spPr>
          <a:xfrm>
            <a:off x="6894875" y="1049850"/>
            <a:ext cx="4836600" cy="18732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US" sz="2600" b="1" i="0" u="none" strike="noStrike" cap="none">
                <a:solidFill>
                  <a:srgbClr val="E31F26"/>
                </a:solidFill>
                <a:latin typeface="Exo"/>
                <a:ea typeface="Exo"/>
                <a:cs typeface="Exo"/>
                <a:sym typeface="Exo"/>
              </a:rPr>
              <a:t>SUY THOÁI KINH TẾ</a:t>
            </a:r>
            <a:r>
              <a:rPr lang="en-US" sz="2600" b="1" i="0" u="none" strike="noStrike" cap="none">
                <a:solidFill>
                  <a:schemeClr val="lt1"/>
                </a:solidFill>
                <a:latin typeface="Exo"/>
                <a:ea typeface="Exo"/>
                <a:cs typeface="Exo"/>
                <a:sym typeface="Exo"/>
              </a:rPr>
              <a:t> ẢNH HƯỞNG TỚI MỌI LĨNH VỰC KINH DOANH, TRONG ĐÓ CÓ LĨNH VỰC </a:t>
            </a:r>
            <a:r>
              <a:rPr lang="en-US" sz="2600" b="1" i="0" u="none" strike="noStrike" cap="none">
                <a:solidFill>
                  <a:srgbClr val="E31F26"/>
                </a:solidFill>
                <a:latin typeface="Exo"/>
                <a:ea typeface="Exo"/>
                <a:cs typeface="Exo"/>
                <a:sym typeface="Exo"/>
              </a:rPr>
              <a:t>CNTT. </a:t>
            </a:r>
            <a:endParaRPr sz="2600" b="1" i="0" u="none" strike="noStrike" cap="none">
              <a:solidFill>
                <a:srgbClr val="E31F26"/>
              </a:solidFill>
              <a:latin typeface="Exo"/>
              <a:ea typeface="Exo"/>
              <a:cs typeface="Exo"/>
              <a:sym typeface="Ex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g2a7a8a8523b_0_135"/>
          <p:cNvPicPr preferRelativeResize="0"/>
          <p:nvPr/>
        </p:nvPicPr>
        <p:blipFill rotWithShape="1">
          <a:blip r:embed="rId3">
            <a:alphaModFix/>
          </a:blip>
          <a:srcRect l="1138" t="27843" r="37997" b="6224"/>
          <a:stretch/>
        </p:blipFill>
        <p:spPr>
          <a:xfrm>
            <a:off x="291375" y="1803900"/>
            <a:ext cx="7751450" cy="4684925"/>
          </a:xfrm>
          <a:prstGeom prst="rect">
            <a:avLst/>
          </a:prstGeom>
          <a:noFill/>
          <a:ln>
            <a:noFill/>
          </a:ln>
        </p:spPr>
      </p:pic>
      <p:sp>
        <p:nvSpPr>
          <p:cNvPr id="565" name="Google Shape;565;g2a7a8a8523b_0_135"/>
          <p:cNvSpPr txBox="1"/>
          <p:nvPr/>
        </p:nvSpPr>
        <p:spPr>
          <a:xfrm>
            <a:off x="283950" y="401775"/>
            <a:ext cx="9617400" cy="104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dk1"/>
                </a:solidFill>
                <a:latin typeface="Exo"/>
                <a:ea typeface="Exo"/>
                <a:cs typeface="Exo"/>
                <a:sym typeface="Exo"/>
              </a:rPr>
              <a:t>YÊU CẦU NĂNG LỰC TĂNG CAO - </a:t>
            </a:r>
            <a:r>
              <a:rPr lang="en-US" sz="1900" b="0" i="0" u="none" strike="noStrike" cap="none">
                <a:solidFill>
                  <a:schemeClr val="dk1"/>
                </a:solidFill>
                <a:latin typeface="Exo"/>
                <a:ea typeface="Exo"/>
                <a:cs typeface="Exo"/>
                <a:sym typeface="Exo"/>
              </a:rPr>
              <a:t>Thực tế, doanh nghiệp vẫn phải đối mặt với tình trạng</a:t>
            </a:r>
            <a:r>
              <a:rPr lang="en-US" sz="1900" b="1" i="0" u="none" strike="noStrike" cap="none">
                <a:solidFill>
                  <a:schemeClr val="dk1"/>
                </a:solidFill>
                <a:latin typeface="Exo"/>
                <a:ea typeface="Exo"/>
                <a:cs typeface="Exo"/>
                <a:sym typeface="Exo"/>
              </a:rPr>
              <a:t> </a:t>
            </a:r>
            <a:r>
              <a:rPr lang="en-US" sz="1900" b="1" i="0" u="none" strike="noStrike" cap="none">
                <a:solidFill>
                  <a:srgbClr val="E31F26"/>
                </a:solidFill>
                <a:latin typeface="Exo"/>
                <a:ea typeface="Exo"/>
                <a:cs typeface="Exo"/>
                <a:sym typeface="Exo"/>
              </a:rPr>
              <a:t>thiếu hụt nhân sự</a:t>
            </a:r>
            <a:r>
              <a:rPr lang="en-US" sz="1900" b="0" i="0" u="none" strike="noStrike" cap="none">
                <a:solidFill>
                  <a:srgbClr val="E31F26"/>
                </a:solidFill>
                <a:latin typeface="Exo"/>
                <a:ea typeface="Exo"/>
                <a:cs typeface="Exo"/>
                <a:sym typeface="Exo"/>
              </a:rPr>
              <a:t> </a:t>
            </a:r>
            <a:r>
              <a:rPr lang="en-US" sz="1900" b="0" i="0" u="none" strike="noStrike" cap="none">
                <a:solidFill>
                  <a:schemeClr val="dk1"/>
                </a:solidFill>
                <a:latin typeface="Exo"/>
                <a:ea typeface="Exo"/>
                <a:cs typeface="Exo"/>
                <a:sym typeface="Exo"/>
              </a:rPr>
              <a:t>khi chỉ một phần nhỏ SV đáp ứng yêu cầu tuyển dụng.</a:t>
            </a:r>
            <a:endParaRPr sz="1900" b="0" i="0" u="none" strike="noStrike" cap="none">
              <a:solidFill>
                <a:schemeClr val="dk1"/>
              </a:solidFill>
              <a:latin typeface="Exo"/>
              <a:ea typeface="Exo"/>
              <a:cs typeface="Exo"/>
              <a:sym typeface="Exo"/>
            </a:endParaRPr>
          </a:p>
        </p:txBody>
      </p:sp>
      <p:pic>
        <p:nvPicPr>
          <p:cNvPr id="566" name="Google Shape;566;g2a7a8a8523b_0_135"/>
          <p:cNvPicPr preferRelativeResize="0"/>
          <p:nvPr/>
        </p:nvPicPr>
        <p:blipFill rotWithShape="1">
          <a:blip r:embed="rId4">
            <a:alphaModFix/>
          </a:blip>
          <a:srcRect/>
          <a:stretch/>
        </p:blipFill>
        <p:spPr>
          <a:xfrm>
            <a:off x="8778499" y="2057775"/>
            <a:ext cx="2500925" cy="3235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2a7a8a8523b_0_142"/>
          <p:cNvSpPr txBox="1"/>
          <p:nvPr/>
        </p:nvSpPr>
        <p:spPr>
          <a:xfrm>
            <a:off x="648425" y="250300"/>
            <a:ext cx="9522300" cy="13194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900"/>
              <a:buFont typeface="Arial"/>
              <a:buNone/>
            </a:pPr>
            <a:r>
              <a:rPr lang="en-US" sz="1900" b="1" i="0" u="none" strike="noStrike" cap="none">
                <a:solidFill>
                  <a:schemeClr val="dk1"/>
                </a:solidFill>
                <a:latin typeface="Exo"/>
                <a:ea typeface="Exo"/>
                <a:cs typeface="Exo"/>
                <a:sym typeface="Exo"/>
              </a:rPr>
              <a:t>CẠNH TRANH CAO - </a:t>
            </a:r>
            <a:r>
              <a:rPr lang="en-US" sz="1600" b="0" i="0" u="none" strike="noStrike" cap="none">
                <a:solidFill>
                  <a:schemeClr val="dk1"/>
                </a:solidFill>
                <a:latin typeface="Exo"/>
                <a:ea typeface="Exo"/>
                <a:cs typeface="Exo"/>
                <a:sym typeface="Exo"/>
              </a:rPr>
              <a:t>Thị trường tuyển dụng DA hiện tại thay đổi, nhà tuyển dụng chuyển sang </a:t>
            </a:r>
            <a:r>
              <a:rPr lang="en-US" sz="1600" b="1" i="0" u="none" strike="noStrike" cap="none">
                <a:solidFill>
                  <a:srgbClr val="E11F26"/>
                </a:solidFill>
                <a:latin typeface="Exo"/>
                <a:ea typeface="Exo"/>
                <a:cs typeface="Exo"/>
                <a:sym typeface="Exo"/>
              </a:rPr>
              <a:t>ưu tiên ứng có kỹ năng chuyên môn tương ứng</a:t>
            </a:r>
            <a:r>
              <a:rPr lang="en-US" sz="1600" b="0" i="0" u="none" strike="noStrike" cap="none">
                <a:solidFill>
                  <a:schemeClr val="dk1"/>
                </a:solidFill>
                <a:latin typeface="Exo"/>
                <a:ea typeface="Exo"/>
                <a:cs typeface="Exo"/>
                <a:sym typeface="Exo"/>
              </a:rPr>
              <a:t> với lĩnh vực. </a:t>
            </a:r>
            <a:endParaRPr sz="1600" b="0" i="0" u="none" strike="noStrike" cap="none">
              <a:solidFill>
                <a:schemeClr val="dk1"/>
              </a:solidFill>
              <a:latin typeface="Exo"/>
              <a:ea typeface="Exo"/>
              <a:cs typeface="Exo"/>
              <a:sym typeface="Exo"/>
            </a:endParaRPr>
          </a:p>
          <a:p>
            <a:pPr marL="0" marR="0" lvl="0" indent="0" algn="just" rtl="0">
              <a:lnSpc>
                <a:spcPct val="100000"/>
              </a:lnSpc>
              <a:spcBef>
                <a:spcPts val="0"/>
              </a:spcBef>
              <a:spcAft>
                <a:spcPts val="0"/>
              </a:spcAft>
              <a:buClr>
                <a:schemeClr val="dk1"/>
              </a:buClr>
              <a:buSzPts val="1100"/>
              <a:buFont typeface="Arial"/>
              <a:buNone/>
            </a:pPr>
            <a:r>
              <a:rPr lang="en-US" sz="1600" b="0" i="0" u="none" strike="noStrike" cap="none">
                <a:solidFill>
                  <a:schemeClr val="dk1"/>
                </a:solidFill>
                <a:latin typeface="Exo"/>
                <a:ea typeface="Exo"/>
                <a:cs typeface="Exo"/>
                <a:sym typeface="Exo"/>
              </a:rPr>
              <a:t>⇒ Nếu không trau dồi cho mình khả năng phân tích và làm việc - xử lý các dự án kinh doanh thực tế, kể cả nhóm </a:t>
            </a:r>
            <a:r>
              <a:rPr lang="en-US" sz="1600" b="1" i="0" u="none" strike="noStrike" cap="none">
                <a:solidFill>
                  <a:schemeClr val="dk1"/>
                </a:solidFill>
                <a:latin typeface="Exo"/>
                <a:ea typeface="Exo"/>
                <a:cs typeface="Exo"/>
                <a:sym typeface="Exo"/>
              </a:rPr>
              <a:t>sinh viên chuyên ngành cũng gặp khó khăn sau tốt nghiệp dù ngành hot. </a:t>
            </a:r>
            <a:endParaRPr sz="1600" b="1" i="0" u="none" strike="noStrike" cap="none">
              <a:solidFill>
                <a:schemeClr val="dk1"/>
              </a:solidFill>
              <a:latin typeface="Exo"/>
              <a:ea typeface="Exo"/>
              <a:cs typeface="Exo"/>
              <a:sym typeface="Exo"/>
            </a:endParaRPr>
          </a:p>
        </p:txBody>
      </p:sp>
      <p:pic>
        <p:nvPicPr>
          <p:cNvPr id="573" name="Google Shape;573;g2a7a8a8523b_0_142"/>
          <p:cNvPicPr preferRelativeResize="0"/>
          <p:nvPr/>
        </p:nvPicPr>
        <p:blipFill rotWithShape="1">
          <a:blip r:embed="rId3">
            <a:alphaModFix/>
          </a:blip>
          <a:srcRect/>
          <a:stretch/>
        </p:blipFill>
        <p:spPr>
          <a:xfrm>
            <a:off x="1214150" y="1895800"/>
            <a:ext cx="3908951" cy="3208746"/>
          </a:xfrm>
          <a:prstGeom prst="rect">
            <a:avLst/>
          </a:prstGeom>
          <a:noFill/>
          <a:ln>
            <a:noFill/>
          </a:ln>
        </p:spPr>
      </p:pic>
      <p:pic>
        <p:nvPicPr>
          <p:cNvPr id="574" name="Google Shape;574;g2a7a8a8523b_0_142"/>
          <p:cNvPicPr preferRelativeResize="0"/>
          <p:nvPr/>
        </p:nvPicPr>
        <p:blipFill rotWithShape="1">
          <a:blip r:embed="rId4">
            <a:alphaModFix/>
          </a:blip>
          <a:srcRect/>
          <a:stretch/>
        </p:blipFill>
        <p:spPr>
          <a:xfrm>
            <a:off x="6877400" y="1743400"/>
            <a:ext cx="3908950" cy="3326326"/>
          </a:xfrm>
          <a:prstGeom prst="rect">
            <a:avLst/>
          </a:prstGeom>
          <a:noFill/>
          <a:ln>
            <a:noFill/>
          </a:ln>
        </p:spPr>
      </p:pic>
      <p:sp>
        <p:nvSpPr>
          <p:cNvPr id="575" name="Google Shape;575;g2a7a8a8523b_0_142"/>
          <p:cNvSpPr/>
          <p:nvPr/>
        </p:nvSpPr>
        <p:spPr>
          <a:xfrm>
            <a:off x="2589350" y="5325275"/>
            <a:ext cx="1324500" cy="41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Trước</a:t>
            </a:r>
            <a:endParaRPr sz="1400" b="1" i="0" u="none" strike="noStrike" cap="none">
              <a:solidFill>
                <a:srgbClr val="000000"/>
              </a:solidFill>
              <a:latin typeface="Exo"/>
              <a:ea typeface="Exo"/>
              <a:cs typeface="Exo"/>
              <a:sym typeface="Exo"/>
            </a:endParaRPr>
          </a:p>
        </p:txBody>
      </p:sp>
      <p:sp>
        <p:nvSpPr>
          <p:cNvPr id="576" name="Google Shape;576;g2a7a8a8523b_0_142"/>
          <p:cNvSpPr/>
          <p:nvPr/>
        </p:nvSpPr>
        <p:spPr>
          <a:xfrm>
            <a:off x="8308738" y="5243550"/>
            <a:ext cx="1324500" cy="41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Hiện tại</a:t>
            </a:r>
            <a:endParaRPr sz="1400" b="1" i="0" u="none" strike="noStrike" cap="none">
              <a:solidFill>
                <a:srgbClr val="000000"/>
              </a:solidFill>
              <a:latin typeface="Exo"/>
              <a:ea typeface="Exo"/>
              <a:cs typeface="Exo"/>
              <a:sym typeface="Exo"/>
            </a:endParaRPr>
          </a:p>
        </p:txBody>
      </p:sp>
      <p:sp>
        <p:nvSpPr>
          <p:cNvPr id="577" name="Google Shape;577;g2a7a8a8523b_0_142"/>
          <p:cNvSpPr txBox="1"/>
          <p:nvPr/>
        </p:nvSpPr>
        <p:spPr>
          <a:xfrm>
            <a:off x="1619850" y="5840675"/>
            <a:ext cx="3373800" cy="413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E11F26"/>
                </a:solidFill>
                <a:latin typeface="Exo"/>
                <a:ea typeface="Exo"/>
                <a:cs typeface="Exo"/>
                <a:sym typeface="Exo"/>
              </a:rPr>
              <a:t>Team DA</a:t>
            </a:r>
            <a:r>
              <a:rPr lang="en-US" sz="1500" b="0" i="0" u="none" strike="noStrike" cap="none">
                <a:solidFill>
                  <a:schemeClr val="dk1"/>
                </a:solidFill>
                <a:latin typeface="Exo"/>
                <a:ea typeface="Exo"/>
                <a:cs typeface="Exo"/>
                <a:sym typeface="Exo"/>
              </a:rPr>
              <a:t> phục vụ nhu cầu dữ liệu </a:t>
            </a:r>
            <a:r>
              <a:rPr lang="en-US" sz="1500" b="1" i="0" u="none" strike="noStrike" cap="none">
                <a:solidFill>
                  <a:schemeClr val="dk1"/>
                </a:solidFill>
                <a:latin typeface="Exo"/>
                <a:ea typeface="Exo"/>
                <a:cs typeface="Exo"/>
                <a:sym typeface="Exo"/>
              </a:rPr>
              <a:t>toàn bộ phận</a:t>
            </a:r>
            <a:endParaRPr sz="1500" b="1" i="0" u="none" strike="noStrike" cap="none">
              <a:solidFill>
                <a:schemeClr val="dk1"/>
              </a:solidFill>
              <a:latin typeface="Exo"/>
              <a:ea typeface="Exo"/>
              <a:cs typeface="Exo"/>
              <a:sym typeface="Exo"/>
            </a:endParaRPr>
          </a:p>
        </p:txBody>
      </p:sp>
      <p:sp>
        <p:nvSpPr>
          <p:cNvPr id="578" name="Google Shape;578;g2a7a8a8523b_0_142"/>
          <p:cNvSpPr txBox="1"/>
          <p:nvPr/>
        </p:nvSpPr>
        <p:spPr>
          <a:xfrm>
            <a:off x="7360300" y="5840675"/>
            <a:ext cx="33738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Exo"/>
                <a:ea typeface="Exo"/>
                <a:cs typeface="Exo"/>
                <a:sym typeface="Exo"/>
              </a:rPr>
              <a:t>Các bộ phận có </a:t>
            </a:r>
            <a:r>
              <a:rPr lang="en-US" sz="1500" b="1" i="0" u="none" strike="noStrike" cap="none">
                <a:solidFill>
                  <a:schemeClr val="dk1"/>
                </a:solidFill>
                <a:latin typeface="Exo"/>
                <a:ea typeface="Exo"/>
                <a:cs typeface="Exo"/>
                <a:sym typeface="Exo"/>
              </a:rPr>
              <a:t>chuyên viên riêng phục vụ nhu cầu</a:t>
            </a:r>
            <a:r>
              <a:rPr lang="en-US" sz="1500" b="0" i="0" u="none" strike="noStrike" cap="none">
                <a:solidFill>
                  <a:schemeClr val="dk1"/>
                </a:solidFill>
                <a:latin typeface="Exo"/>
                <a:ea typeface="Exo"/>
                <a:cs typeface="Exo"/>
                <a:sym typeface="Exo"/>
              </a:rPr>
              <a:t> phân tích tối ưu</a:t>
            </a:r>
            <a:endParaRPr sz="1500" b="0" i="0" u="none" strike="noStrike" cap="none">
              <a:solidFill>
                <a:schemeClr val="dk1"/>
              </a:solidFill>
              <a:latin typeface="Exo"/>
              <a:ea typeface="Exo"/>
              <a:cs typeface="Exo"/>
              <a:sym typeface="Exo"/>
            </a:endParaRPr>
          </a:p>
        </p:txBody>
      </p:sp>
      <p:sp>
        <p:nvSpPr>
          <p:cNvPr id="579" name="Google Shape;579;g2a7a8a8523b_0_142"/>
          <p:cNvSpPr/>
          <p:nvPr/>
        </p:nvSpPr>
        <p:spPr>
          <a:xfrm>
            <a:off x="4897375" y="5283050"/>
            <a:ext cx="2726700" cy="413100"/>
          </a:xfrm>
          <a:prstGeom prst="rightArrow">
            <a:avLst>
              <a:gd name="adj1" fmla="val 50000"/>
              <a:gd name="adj2" fmla="val 50000"/>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grpSp>
        <p:nvGrpSpPr>
          <p:cNvPr id="585" name="Google Shape;585;g2a7a8a8523b_0_154"/>
          <p:cNvGrpSpPr/>
          <p:nvPr/>
        </p:nvGrpSpPr>
        <p:grpSpPr>
          <a:xfrm>
            <a:off x="-26925" y="1181703"/>
            <a:ext cx="7040200" cy="227357"/>
            <a:chOff x="-820682" y="1172047"/>
            <a:chExt cx="7831146" cy="252900"/>
          </a:xfrm>
        </p:grpSpPr>
        <p:cxnSp>
          <p:nvCxnSpPr>
            <p:cNvPr id="586" name="Google Shape;586;g2a7a8a8523b_0_154"/>
            <p:cNvCxnSpPr/>
            <p:nvPr/>
          </p:nvCxnSpPr>
          <p:spPr>
            <a:xfrm>
              <a:off x="-820682" y="1304844"/>
              <a:ext cx="7581900" cy="0"/>
            </a:xfrm>
            <a:prstGeom prst="straightConnector1">
              <a:avLst/>
            </a:prstGeom>
            <a:noFill/>
            <a:ln w="28575" cap="flat" cmpd="sng">
              <a:solidFill>
                <a:srgbClr val="E31F26"/>
              </a:solidFill>
              <a:prstDash val="solid"/>
              <a:miter lim="800000"/>
              <a:headEnd type="none" w="sm" len="sm"/>
              <a:tailEnd type="none" w="sm" len="sm"/>
            </a:ln>
          </p:spPr>
        </p:cxnSp>
        <p:sp>
          <p:nvSpPr>
            <p:cNvPr id="587" name="Google Shape;587;g2a7a8a8523b_0_154"/>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 name="Google Shape;588;g2a7a8a8523b_0_154"/>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89" name="Google Shape;589;g2a7a8a8523b_0_154"/>
          <p:cNvSpPr txBox="1"/>
          <p:nvPr/>
        </p:nvSpPr>
        <p:spPr>
          <a:xfrm>
            <a:off x="130350" y="358800"/>
            <a:ext cx="82824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400" b="1" i="0" u="none" strike="noStrike" cap="none">
                <a:solidFill>
                  <a:srgbClr val="000000"/>
                </a:solidFill>
                <a:latin typeface="Exo"/>
                <a:ea typeface="Exo"/>
                <a:cs typeface="Exo"/>
                <a:sym typeface="Exo"/>
              </a:rPr>
              <a:t>MINDX CÓ CHƯƠNG TRÌNH ĐÀO TẠO </a:t>
            </a:r>
            <a:r>
              <a:rPr lang="en-US" sz="2400" b="1" i="0" u="none" strike="noStrike" cap="none">
                <a:solidFill>
                  <a:srgbClr val="E31F26"/>
                </a:solidFill>
                <a:latin typeface="Exo"/>
                <a:ea typeface="Exo"/>
                <a:cs typeface="Exo"/>
                <a:sym typeface="Exo"/>
              </a:rPr>
              <a:t>THỰC TẾ</a:t>
            </a:r>
            <a:r>
              <a:rPr lang="en-US" sz="2400" b="1" i="0" u="none" strike="noStrike" cap="none">
                <a:solidFill>
                  <a:srgbClr val="000000"/>
                </a:solidFill>
                <a:latin typeface="Exo"/>
                <a:ea typeface="Exo"/>
                <a:cs typeface="Exo"/>
                <a:sym typeface="Exo"/>
              </a:rPr>
              <a:t> SÁT NHẤT VỚI </a:t>
            </a:r>
            <a:r>
              <a:rPr lang="en-US" sz="2400" b="1" i="0" u="none" strike="noStrike" cap="none">
                <a:solidFill>
                  <a:srgbClr val="E31F26"/>
                </a:solidFill>
                <a:latin typeface="Exo"/>
                <a:ea typeface="Exo"/>
                <a:cs typeface="Exo"/>
                <a:sym typeface="Exo"/>
              </a:rPr>
              <a:t>YÊU CẦU THỊ TRƯỜNG</a:t>
            </a:r>
            <a:r>
              <a:rPr lang="en-US" sz="2400" b="1" i="0" u="none" strike="noStrike" cap="none">
                <a:solidFill>
                  <a:srgbClr val="000000"/>
                </a:solidFill>
                <a:latin typeface="Exo"/>
                <a:ea typeface="Exo"/>
                <a:cs typeface="Exo"/>
                <a:sym typeface="Exo"/>
              </a:rPr>
              <a:t> CHO VỊ TRÍ </a:t>
            </a:r>
            <a:r>
              <a:rPr lang="en-US" sz="2400" b="1" i="0" u="none" strike="noStrike" cap="none">
                <a:solidFill>
                  <a:srgbClr val="E31F26"/>
                </a:solidFill>
                <a:latin typeface="Exo"/>
                <a:ea typeface="Exo"/>
                <a:cs typeface="Exo"/>
                <a:sym typeface="Exo"/>
              </a:rPr>
              <a:t>Data Analyst</a:t>
            </a:r>
            <a:endParaRPr sz="100" b="0" i="0" u="none" strike="noStrike" cap="none">
              <a:solidFill>
                <a:srgbClr val="E31F26"/>
              </a:solidFill>
              <a:latin typeface="Arial"/>
              <a:ea typeface="Arial"/>
              <a:cs typeface="Arial"/>
              <a:sym typeface="Arial"/>
            </a:endParaRPr>
          </a:p>
        </p:txBody>
      </p:sp>
      <p:sp>
        <p:nvSpPr>
          <p:cNvPr id="590" name="Google Shape;590;g2a7a8a8523b_0_154"/>
          <p:cNvSpPr/>
          <p:nvPr/>
        </p:nvSpPr>
        <p:spPr>
          <a:xfrm>
            <a:off x="2690300" y="1695575"/>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KHUNG NĂNG LỰC NHÀ TUYỂN DỤNG YÊU CẦU</a:t>
            </a:r>
            <a:endParaRPr sz="1400" b="1" i="0" u="none" strike="noStrike" cap="none">
              <a:solidFill>
                <a:schemeClr val="lt1"/>
              </a:solidFill>
              <a:latin typeface="Exo"/>
              <a:ea typeface="Exo"/>
              <a:cs typeface="Exo"/>
              <a:sym typeface="Exo"/>
            </a:endParaRPr>
          </a:p>
        </p:txBody>
      </p:sp>
      <p:sp>
        <p:nvSpPr>
          <p:cNvPr id="591" name="Google Shape;591;g2a7a8a8523b_0_154"/>
          <p:cNvSpPr/>
          <p:nvPr/>
        </p:nvSpPr>
        <p:spPr>
          <a:xfrm>
            <a:off x="8420150" y="1695600"/>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KHUNG NĂNG LỰC HỌC VIÊN MINDX</a:t>
            </a:r>
            <a:endParaRPr sz="1400" b="1" i="0" u="none" strike="noStrike" cap="none">
              <a:solidFill>
                <a:schemeClr val="lt1"/>
              </a:solidFill>
              <a:latin typeface="Exo"/>
              <a:ea typeface="Exo"/>
              <a:cs typeface="Exo"/>
              <a:sym typeface="Exo"/>
            </a:endParaRPr>
          </a:p>
        </p:txBody>
      </p:sp>
      <p:sp>
        <p:nvSpPr>
          <p:cNvPr id="592" name="Google Shape;592;g2a7a8a8523b_0_154"/>
          <p:cNvSpPr/>
          <p:nvPr/>
        </p:nvSpPr>
        <p:spPr>
          <a:xfrm>
            <a:off x="772450" y="2803675"/>
            <a:ext cx="1473498" cy="42141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KIẾN THỨC</a:t>
            </a:r>
            <a:endParaRPr sz="1400" b="1" i="0" u="none" strike="noStrike" cap="none">
              <a:solidFill>
                <a:srgbClr val="000000"/>
              </a:solidFill>
              <a:latin typeface="Exo"/>
              <a:ea typeface="Exo"/>
              <a:cs typeface="Exo"/>
              <a:sym typeface="Exo"/>
            </a:endParaRPr>
          </a:p>
        </p:txBody>
      </p:sp>
      <p:sp>
        <p:nvSpPr>
          <p:cNvPr id="593" name="Google Shape;593;g2a7a8a8523b_0_154"/>
          <p:cNvSpPr/>
          <p:nvPr/>
        </p:nvSpPr>
        <p:spPr>
          <a:xfrm>
            <a:off x="772450" y="4017375"/>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KỸ NĂNG</a:t>
            </a:r>
            <a:endParaRPr sz="1400" b="1" i="0" u="none" strike="noStrike" cap="none">
              <a:solidFill>
                <a:srgbClr val="000000"/>
              </a:solidFill>
              <a:latin typeface="Exo"/>
              <a:ea typeface="Exo"/>
              <a:cs typeface="Exo"/>
              <a:sym typeface="Exo"/>
            </a:endParaRPr>
          </a:p>
        </p:txBody>
      </p:sp>
      <p:sp>
        <p:nvSpPr>
          <p:cNvPr id="594" name="Google Shape;594;g2a7a8a8523b_0_154"/>
          <p:cNvSpPr/>
          <p:nvPr/>
        </p:nvSpPr>
        <p:spPr>
          <a:xfrm>
            <a:off x="2458025" y="260355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Kỹ thuật phân tích dữ liệu. Xác suất thống kê và tiếng Anh. </a:t>
            </a:r>
            <a:endParaRPr sz="1400" b="0" i="0" u="none" strike="noStrike" cap="none">
              <a:solidFill>
                <a:srgbClr val="000000"/>
              </a:solidFill>
              <a:latin typeface="Exo"/>
              <a:ea typeface="Exo"/>
              <a:cs typeface="Exo"/>
              <a:sym typeface="Exo"/>
            </a:endParaRPr>
          </a:p>
        </p:txBody>
      </p:sp>
      <p:sp>
        <p:nvSpPr>
          <p:cNvPr id="595" name="Google Shape;595;g2a7a8a8523b_0_154"/>
          <p:cNvSpPr/>
          <p:nvPr/>
        </p:nvSpPr>
        <p:spPr>
          <a:xfrm>
            <a:off x="787250" y="5511899"/>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KINH NGHIỆM</a:t>
            </a:r>
            <a:endParaRPr sz="1400" b="1" i="0" u="none" strike="noStrike" cap="none">
              <a:solidFill>
                <a:srgbClr val="000000"/>
              </a:solidFill>
              <a:latin typeface="Exo"/>
              <a:ea typeface="Exo"/>
              <a:cs typeface="Exo"/>
              <a:sym typeface="Exo"/>
            </a:endParaRPr>
          </a:p>
        </p:txBody>
      </p:sp>
      <p:sp>
        <p:nvSpPr>
          <p:cNvPr id="596" name="Google Shape;596;g2a7a8a8523b_0_154"/>
          <p:cNvSpPr/>
          <p:nvPr/>
        </p:nvSpPr>
        <p:spPr>
          <a:xfrm>
            <a:off x="2458025" y="36373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Truy vấn dữ liệu từ cơ sở dữ liệu với SQL. Xử lý dữ liệu với Python.</a:t>
            </a:r>
            <a:endParaRPr sz="1400" b="0" i="0" u="none" strike="noStrike" cap="none">
              <a:solidFill>
                <a:srgbClr val="000000"/>
              </a:solidFill>
              <a:latin typeface="Exo"/>
              <a:ea typeface="Exo"/>
              <a:cs typeface="Exo"/>
              <a:sym typeface="Exo"/>
            </a:endParaRPr>
          </a:p>
        </p:txBody>
      </p:sp>
      <p:sp>
        <p:nvSpPr>
          <p:cNvPr id="597" name="Google Shape;597;g2a7a8a8523b_0_154"/>
          <p:cNvSpPr/>
          <p:nvPr/>
        </p:nvSpPr>
        <p:spPr>
          <a:xfrm>
            <a:off x="2458025" y="5050200"/>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Có kinh nghiệm Ứng dụng các kỹ thuật và Mô hình trong giải quyết bài toán kinh doanh cụ thể</a:t>
            </a:r>
            <a:endParaRPr sz="1400" b="0" i="0" u="none" strike="noStrike" cap="none">
              <a:solidFill>
                <a:srgbClr val="000000"/>
              </a:solidFill>
              <a:latin typeface="Exo"/>
              <a:ea typeface="Exo"/>
              <a:cs typeface="Exo"/>
              <a:sym typeface="Exo"/>
            </a:endParaRPr>
          </a:p>
        </p:txBody>
      </p:sp>
      <p:sp>
        <p:nvSpPr>
          <p:cNvPr id="598" name="Google Shape;598;g2a7a8a8523b_0_154"/>
          <p:cNvSpPr/>
          <p:nvPr/>
        </p:nvSpPr>
        <p:spPr>
          <a:xfrm>
            <a:off x="2458025" y="5881200"/>
            <a:ext cx="3203100" cy="5232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Có kiến thức về lĩnh vực kinh doanh của công ty</a:t>
            </a:r>
            <a:endParaRPr sz="1400" b="0" i="0" u="none" strike="noStrike" cap="none">
              <a:solidFill>
                <a:srgbClr val="000000"/>
              </a:solidFill>
              <a:latin typeface="Exo"/>
              <a:ea typeface="Exo"/>
              <a:cs typeface="Exo"/>
              <a:sym typeface="Exo"/>
            </a:endParaRPr>
          </a:p>
        </p:txBody>
      </p:sp>
      <p:sp>
        <p:nvSpPr>
          <p:cNvPr id="599" name="Google Shape;599;g2a7a8a8523b_0_154"/>
          <p:cNvSpPr/>
          <p:nvPr/>
        </p:nvSpPr>
        <p:spPr>
          <a:xfrm>
            <a:off x="2458025" y="43231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Exo"/>
                <a:ea typeface="Exo"/>
                <a:cs typeface="Exo"/>
                <a:sym typeface="Exo"/>
              </a:rPr>
              <a:t>Vẽ biểu đồ, làm báo cáo bằng công cụ hỗ trợ Excel, PowerBI</a:t>
            </a:r>
            <a:endParaRPr sz="1400" b="0" i="0" u="none" strike="noStrike" cap="none">
              <a:solidFill>
                <a:srgbClr val="000000"/>
              </a:solidFill>
              <a:latin typeface="Exo"/>
              <a:ea typeface="Exo"/>
              <a:cs typeface="Exo"/>
              <a:sym typeface="Exo"/>
            </a:endParaRPr>
          </a:p>
        </p:txBody>
      </p:sp>
      <p:cxnSp>
        <p:nvCxnSpPr>
          <p:cNvPr id="600" name="Google Shape;600;g2a7a8a8523b_0_154"/>
          <p:cNvCxnSpPr>
            <a:stCxn id="593" idx="0"/>
            <a:endCxn id="596" idx="1"/>
          </p:cNvCxnSpPr>
          <p:nvPr/>
        </p:nvCxnSpPr>
        <p:spPr>
          <a:xfrm rot="-5400000">
            <a:off x="1932349" y="3491625"/>
            <a:ext cx="102600" cy="948900"/>
          </a:xfrm>
          <a:prstGeom prst="bentConnector2">
            <a:avLst/>
          </a:prstGeom>
          <a:noFill/>
          <a:ln w="9525" cap="flat" cmpd="sng">
            <a:solidFill>
              <a:schemeClr val="dk2"/>
            </a:solidFill>
            <a:prstDash val="solid"/>
            <a:round/>
            <a:headEnd type="none" w="sm" len="sm"/>
            <a:tailEnd type="none" w="sm" len="sm"/>
          </a:ln>
        </p:spPr>
      </p:cxnSp>
      <p:cxnSp>
        <p:nvCxnSpPr>
          <p:cNvPr id="601" name="Google Shape;601;g2a7a8a8523b_0_154"/>
          <p:cNvCxnSpPr>
            <a:stCxn id="593" idx="2"/>
            <a:endCxn id="599" idx="1"/>
          </p:cNvCxnSpPr>
          <p:nvPr/>
        </p:nvCxnSpPr>
        <p:spPr>
          <a:xfrm rot="-5400000" flipH="1">
            <a:off x="1931299" y="4073715"/>
            <a:ext cx="104700" cy="948900"/>
          </a:xfrm>
          <a:prstGeom prst="bentConnector2">
            <a:avLst/>
          </a:prstGeom>
          <a:noFill/>
          <a:ln w="9525" cap="flat" cmpd="sng">
            <a:solidFill>
              <a:schemeClr val="dk2"/>
            </a:solidFill>
            <a:prstDash val="solid"/>
            <a:round/>
            <a:headEnd type="none" w="sm" len="sm"/>
            <a:tailEnd type="none" w="sm" len="sm"/>
          </a:ln>
        </p:spPr>
      </p:cxnSp>
      <p:cxnSp>
        <p:nvCxnSpPr>
          <p:cNvPr id="602" name="Google Shape;602;g2a7a8a8523b_0_154"/>
          <p:cNvCxnSpPr>
            <a:stCxn id="595" idx="0"/>
            <a:endCxn id="597" idx="1"/>
          </p:cNvCxnSpPr>
          <p:nvPr/>
        </p:nvCxnSpPr>
        <p:spPr>
          <a:xfrm rot="-5400000">
            <a:off x="1932299" y="4986299"/>
            <a:ext cx="117300" cy="933900"/>
          </a:xfrm>
          <a:prstGeom prst="bentConnector2">
            <a:avLst/>
          </a:prstGeom>
          <a:noFill/>
          <a:ln w="9525" cap="flat" cmpd="sng">
            <a:solidFill>
              <a:schemeClr val="dk2"/>
            </a:solidFill>
            <a:prstDash val="solid"/>
            <a:round/>
            <a:headEnd type="none" w="sm" len="sm"/>
            <a:tailEnd type="none" w="sm" len="sm"/>
          </a:ln>
        </p:spPr>
      </p:cxnSp>
      <p:cxnSp>
        <p:nvCxnSpPr>
          <p:cNvPr id="603" name="Google Shape;603;g2a7a8a8523b_0_154"/>
          <p:cNvCxnSpPr>
            <a:stCxn id="595" idx="2"/>
            <a:endCxn id="598" idx="1"/>
          </p:cNvCxnSpPr>
          <p:nvPr/>
        </p:nvCxnSpPr>
        <p:spPr>
          <a:xfrm rot="-5400000" flipH="1">
            <a:off x="1914749" y="5599589"/>
            <a:ext cx="152400" cy="933900"/>
          </a:xfrm>
          <a:prstGeom prst="bentConnector2">
            <a:avLst/>
          </a:prstGeom>
          <a:noFill/>
          <a:ln w="9525" cap="flat" cmpd="sng">
            <a:solidFill>
              <a:schemeClr val="dk2"/>
            </a:solidFill>
            <a:prstDash val="solid"/>
            <a:round/>
            <a:headEnd type="none" w="sm" len="sm"/>
            <a:tailEnd type="none" w="sm" len="sm"/>
          </a:ln>
        </p:spPr>
      </p:cxnSp>
      <p:sp>
        <p:nvSpPr>
          <p:cNvPr id="604" name="Google Shape;604;g2a7a8a8523b_0_154"/>
          <p:cNvSpPr/>
          <p:nvPr/>
        </p:nvSpPr>
        <p:spPr>
          <a:xfrm>
            <a:off x="6447075" y="4061575"/>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KỸ NĂNG</a:t>
            </a:r>
            <a:endParaRPr sz="1400" b="1" i="0" u="none" strike="noStrike" cap="none">
              <a:solidFill>
                <a:srgbClr val="000000"/>
              </a:solidFill>
              <a:latin typeface="Exo"/>
              <a:ea typeface="Exo"/>
              <a:cs typeface="Exo"/>
              <a:sym typeface="Exo"/>
            </a:endParaRPr>
          </a:p>
        </p:txBody>
      </p:sp>
      <p:sp>
        <p:nvSpPr>
          <p:cNvPr id="605" name="Google Shape;605;g2a7a8a8523b_0_154"/>
          <p:cNvSpPr/>
          <p:nvPr/>
        </p:nvSpPr>
        <p:spPr>
          <a:xfrm>
            <a:off x="6461875" y="5556099"/>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KINH NGHIỆM</a:t>
            </a:r>
            <a:endParaRPr sz="1400" b="1" i="0" u="none" strike="noStrike" cap="none">
              <a:solidFill>
                <a:srgbClr val="000000"/>
              </a:solidFill>
              <a:latin typeface="Exo"/>
              <a:ea typeface="Exo"/>
              <a:cs typeface="Exo"/>
              <a:sym typeface="Exo"/>
            </a:endParaRPr>
          </a:p>
        </p:txBody>
      </p:sp>
      <p:sp>
        <p:nvSpPr>
          <p:cNvPr id="606" name="Google Shape;606;g2a7a8a8523b_0_154"/>
          <p:cNvSpPr/>
          <p:nvPr/>
        </p:nvSpPr>
        <p:spPr>
          <a:xfrm>
            <a:off x="8132650" y="36815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Truy vấn dữ liệu từ cơ sở dữ liệu với SQL. Xử lý dữ liệu với Python.</a:t>
            </a:r>
            <a:endParaRPr sz="1400" b="0" i="0" u="none" strike="noStrike" cap="none">
              <a:solidFill>
                <a:srgbClr val="000000"/>
              </a:solidFill>
              <a:latin typeface="Exo"/>
              <a:ea typeface="Exo"/>
              <a:cs typeface="Exo"/>
              <a:sym typeface="Exo"/>
            </a:endParaRPr>
          </a:p>
        </p:txBody>
      </p:sp>
      <p:sp>
        <p:nvSpPr>
          <p:cNvPr id="607" name="Google Shape;607;g2a7a8a8523b_0_154"/>
          <p:cNvSpPr/>
          <p:nvPr/>
        </p:nvSpPr>
        <p:spPr>
          <a:xfrm>
            <a:off x="8132650" y="5094400"/>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Có kinh nghiệm Ứng dụng các kỹ thuật và Mô hình trong giải quyết bài toán kinh doanh cụ thể</a:t>
            </a:r>
            <a:endParaRPr sz="1400" b="0" i="0" u="none" strike="noStrike" cap="none">
              <a:solidFill>
                <a:srgbClr val="000000"/>
              </a:solidFill>
              <a:latin typeface="Exo"/>
              <a:ea typeface="Exo"/>
              <a:cs typeface="Exo"/>
              <a:sym typeface="Exo"/>
            </a:endParaRPr>
          </a:p>
        </p:txBody>
      </p:sp>
      <p:sp>
        <p:nvSpPr>
          <p:cNvPr id="608" name="Google Shape;608;g2a7a8a8523b_0_154"/>
          <p:cNvSpPr/>
          <p:nvPr/>
        </p:nvSpPr>
        <p:spPr>
          <a:xfrm>
            <a:off x="8132650" y="5925400"/>
            <a:ext cx="3203100" cy="5232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Có kiến thức về lĩnh vực kinh doanh của công ty</a:t>
            </a:r>
            <a:endParaRPr sz="1400" b="0" i="0" u="none" strike="noStrike" cap="none">
              <a:solidFill>
                <a:srgbClr val="000000"/>
              </a:solidFill>
              <a:latin typeface="Exo"/>
              <a:ea typeface="Exo"/>
              <a:cs typeface="Exo"/>
              <a:sym typeface="Exo"/>
            </a:endParaRPr>
          </a:p>
        </p:txBody>
      </p:sp>
      <p:sp>
        <p:nvSpPr>
          <p:cNvPr id="609" name="Google Shape;609;g2a7a8a8523b_0_154"/>
          <p:cNvSpPr/>
          <p:nvPr/>
        </p:nvSpPr>
        <p:spPr>
          <a:xfrm>
            <a:off x="8132650" y="43673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Vẽ biểu đồ, làm báo cáo bằng công cụ hỗ trợ Excel, PowerBI</a:t>
            </a:r>
            <a:endParaRPr sz="1400" b="0" i="0" u="none" strike="noStrike" cap="none">
              <a:solidFill>
                <a:schemeClr val="dk1"/>
              </a:solidFill>
              <a:latin typeface="Exo"/>
              <a:ea typeface="Exo"/>
              <a:cs typeface="Exo"/>
              <a:sym typeface="Exo"/>
            </a:endParaRPr>
          </a:p>
        </p:txBody>
      </p:sp>
      <p:cxnSp>
        <p:nvCxnSpPr>
          <p:cNvPr id="610" name="Google Shape;610;g2a7a8a8523b_0_154"/>
          <p:cNvCxnSpPr>
            <a:stCxn id="604" idx="0"/>
            <a:endCxn id="606" idx="1"/>
          </p:cNvCxnSpPr>
          <p:nvPr/>
        </p:nvCxnSpPr>
        <p:spPr>
          <a:xfrm rot="-5400000">
            <a:off x="7606974" y="3535825"/>
            <a:ext cx="102600" cy="948900"/>
          </a:xfrm>
          <a:prstGeom prst="bentConnector2">
            <a:avLst/>
          </a:prstGeom>
          <a:noFill/>
          <a:ln w="9525" cap="flat" cmpd="sng">
            <a:solidFill>
              <a:schemeClr val="dk2"/>
            </a:solidFill>
            <a:prstDash val="solid"/>
            <a:round/>
            <a:headEnd type="none" w="sm" len="sm"/>
            <a:tailEnd type="none" w="sm" len="sm"/>
          </a:ln>
        </p:spPr>
      </p:cxnSp>
      <p:cxnSp>
        <p:nvCxnSpPr>
          <p:cNvPr id="611" name="Google Shape;611;g2a7a8a8523b_0_154"/>
          <p:cNvCxnSpPr>
            <a:stCxn id="604" idx="2"/>
            <a:endCxn id="609" idx="1"/>
          </p:cNvCxnSpPr>
          <p:nvPr/>
        </p:nvCxnSpPr>
        <p:spPr>
          <a:xfrm rot="-5400000" flipH="1">
            <a:off x="7605924" y="4117915"/>
            <a:ext cx="104700" cy="948900"/>
          </a:xfrm>
          <a:prstGeom prst="bentConnector2">
            <a:avLst/>
          </a:prstGeom>
          <a:noFill/>
          <a:ln w="9525" cap="flat" cmpd="sng">
            <a:solidFill>
              <a:schemeClr val="dk2"/>
            </a:solidFill>
            <a:prstDash val="solid"/>
            <a:round/>
            <a:headEnd type="none" w="sm" len="sm"/>
            <a:tailEnd type="none" w="sm" len="sm"/>
          </a:ln>
        </p:spPr>
      </p:cxnSp>
      <p:cxnSp>
        <p:nvCxnSpPr>
          <p:cNvPr id="612" name="Google Shape;612;g2a7a8a8523b_0_154"/>
          <p:cNvCxnSpPr>
            <a:stCxn id="605" idx="0"/>
            <a:endCxn id="607" idx="1"/>
          </p:cNvCxnSpPr>
          <p:nvPr/>
        </p:nvCxnSpPr>
        <p:spPr>
          <a:xfrm rot="-5400000">
            <a:off x="7606924" y="5030499"/>
            <a:ext cx="117300" cy="933900"/>
          </a:xfrm>
          <a:prstGeom prst="bentConnector2">
            <a:avLst/>
          </a:prstGeom>
          <a:noFill/>
          <a:ln w="9525" cap="flat" cmpd="sng">
            <a:solidFill>
              <a:schemeClr val="dk2"/>
            </a:solidFill>
            <a:prstDash val="solid"/>
            <a:round/>
            <a:headEnd type="none" w="sm" len="sm"/>
            <a:tailEnd type="none" w="sm" len="sm"/>
          </a:ln>
        </p:spPr>
      </p:cxnSp>
      <p:cxnSp>
        <p:nvCxnSpPr>
          <p:cNvPr id="613" name="Google Shape;613;g2a7a8a8523b_0_154"/>
          <p:cNvCxnSpPr>
            <a:stCxn id="605" idx="2"/>
            <a:endCxn id="608" idx="1"/>
          </p:cNvCxnSpPr>
          <p:nvPr/>
        </p:nvCxnSpPr>
        <p:spPr>
          <a:xfrm rot="-5400000" flipH="1">
            <a:off x="7589374" y="5643789"/>
            <a:ext cx="152400" cy="933900"/>
          </a:xfrm>
          <a:prstGeom prst="bentConnector2">
            <a:avLst/>
          </a:prstGeom>
          <a:noFill/>
          <a:ln w="9525" cap="flat" cmpd="sng">
            <a:solidFill>
              <a:schemeClr val="dk2"/>
            </a:solidFill>
            <a:prstDash val="solid"/>
            <a:round/>
            <a:headEnd type="none" w="sm" len="sm"/>
            <a:tailEnd type="none" w="sm" len="sm"/>
          </a:ln>
        </p:spPr>
      </p:cxnSp>
      <p:sp>
        <p:nvSpPr>
          <p:cNvPr id="614" name="Google Shape;614;g2a7a8a8523b_0_154"/>
          <p:cNvSpPr/>
          <p:nvPr/>
        </p:nvSpPr>
        <p:spPr>
          <a:xfrm>
            <a:off x="6461875" y="2817413"/>
            <a:ext cx="1473498" cy="42141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KIẾN THỨC</a:t>
            </a:r>
            <a:endParaRPr sz="1400" b="1" i="0" u="none" strike="noStrike" cap="none">
              <a:solidFill>
                <a:srgbClr val="000000"/>
              </a:solidFill>
              <a:latin typeface="Exo"/>
              <a:ea typeface="Exo"/>
              <a:cs typeface="Exo"/>
              <a:sym typeface="Exo"/>
            </a:endParaRPr>
          </a:p>
        </p:txBody>
      </p:sp>
      <p:sp>
        <p:nvSpPr>
          <p:cNvPr id="615" name="Google Shape;615;g2a7a8a8523b_0_154"/>
          <p:cNvSpPr/>
          <p:nvPr/>
        </p:nvSpPr>
        <p:spPr>
          <a:xfrm>
            <a:off x="8147450" y="2617288"/>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Kỹ thuật phân tích dữ liệu. Xác suất thống kê cơ bản.</a:t>
            </a:r>
            <a:endParaRPr sz="1400" b="0" i="0" u="none" strike="noStrike" cap="none">
              <a:solidFill>
                <a:srgbClr val="000000"/>
              </a:solidFill>
              <a:latin typeface="Exo"/>
              <a:ea typeface="Exo"/>
              <a:cs typeface="Exo"/>
              <a:sym typeface="Ex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2a7a8a8523b_0_189"/>
          <p:cNvSpPr/>
          <p:nvPr/>
        </p:nvSpPr>
        <p:spPr>
          <a:xfrm>
            <a:off x="7149625" y="1896900"/>
            <a:ext cx="4106700" cy="4355400"/>
          </a:xfrm>
          <a:prstGeom prst="ellipse">
            <a:avLst/>
          </a:prstGeom>
          <a:solidFill>
            <a:schemeClr val="lt1"/>
          </a:solidFill>
          <a:ln w="9525" cap="flat" cmpd="sng">
            <a:solidFill>
              <a:srgbClr val="FF0000"/>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622" name="Google Shape;622;g2a7a8a8523b_0_189"/>
          <p:cNvGrpSpPr/>
          <p:nvPr/>
        </p:nvGrpSpPr>
        <p:grpSpPr>
          <a:xfrm>
            <a:off x="-26925" y="1181703"/>
            <a:ext cx="7040200" cy="227357"/>
            <a:chOff x="-820682" y="1172047"/>
            <a:chExt cx="7831146" cy="252900"/>
          </a:xfrm>
        </p:grpSpPr>
        <p:cxnSp>
          <p:nvCxnSpPr>
            <p:cNvPr id="623" name="Google Shape;623;g2a7a8a8523b_0_189"/>
            <p:cNvCxnSpPr/>
            <p:nvPr/>
          </p:nvCxnSpPr>
          <p:spPr>
            <a:xfrm>
              <a:off x="-820682" y="1304844"/>
              <a:ext cx="7581900" cy="0"/>
            </a:xfrm>
            <a:prstGeom prst="straightConnector1">
              <a:avLst/>
            </a:prstGeom>
            <a:noFill/>
            <a:ln w="28575" cap="flat" cmpd="sng">
              <a:solidFill>
                <a:srgbClr val="E31F26"/>
              </a:solidFill>
              <a:prstDash val="solid"/>
              <a:miter lim="800000"/>
              <a:headEnd type="none" w="sm" len="sm"/>
              <a:tailEnd type="none" w="sm" len="sm"/>
            </a:ln>
          </p:spPr>
        </p:cxnSp>
        <p:sp>
          <p:nvSpPr>
            <p:cNvPr id="624" name="Google Shape;624;g2a7a8a8523b_0_189"/>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g2a7a8a8523b_0_189"/>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26" name="Google Shape;626;g2a7a8a8523b_0_189"/>
          <p:cNvSpPr txBox="1"/>
          <p:nvPr/>
        </p:nvSpPr>
        <p:spPr>
          <a:xfrm>
            <a:off x="130350" y="358800"/>
            <a:ext cx="91938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400" b="1" i="0" u="none" strike="noStrike" cap="none">
                <a:solidFill>
                  <a:srgbClr val="000000"/>
                </a:solidFill>
                <a:latin typeface="Exo"/>
                <a:ea typeface="Exo"/>
                <a:cs typeface="Exo"/>
                <a:sym typeface="Exo"/>
              </a:rPr>
              <a:t>MINDX CÓ CHƯƠNG TRÌNH ĐÀO TẠO </a:t>
            </a:r>
            <a:r>
              <a:rPr lang="en-US" sz="2400" b="1" i="0" u="none" strike="noStrike" cap="none">
                <a:solidFill>
                  <a:srgbClr val="E31F26"/>
                </a:solidFill>
                <a:latin typeface="Exo"/>
                <a:ea typeface="Exo"/>
                <a:cs typeface="Exo"/>
                <a:sym typeface="Exo"/>
              </a:rPr>
              <a:t>CÓ TÍNH THỰC TIỄN CAO </a:t>
            </a:r>
            <a:r>
              <a:rPr lang="en-US" sz="2400" b="1" i="0" u="none" strike="noStrike" cap="none">
                <a:solidFill>
                  <a:schemeClr val="dk1"/>
                </a:solidFill>
                <a:latin typeface="Exo"/>
                <a:ea typeface="Exo"/>
                <a:cs typeface="Exo"/>
                <a:sym typeface="Exo"/>
              </a:rPr>
              <a:t>VỚI MÔI TRƯỜNG DỮ LIỆU MÔ PHỎNG VÀ DỰ ÁN KINH DOANH</a:t>
            </a:r>
            <a:endParaRPr sz="100" b="1" i="0" u="none" strike="noStrike" cap="none">
              <a:solidFill>
                <a:schemeClr val="dk1"/>
              </a:solidFill>
              <a:latin typeface="Arial"/>
              <a:ea typeface="Arial"/>
              <a:cs typeface="Arial"/>
              <a:sym typeface="Arial"/>
            </a:endParaRPr>
          </a:p>
        </p:txBody>
      </p:sp>
      <p:sp>
        <p:nvSpPr>
          <p:cNvPr id="627" name="Google Shape;627;g2a7a8a8523b_0_189"/>
          <p:cNvSpPr/>
          <p:nvPr/>
        </p:nvSpPr>
        <p:spPr>
          <a:xfrm>
            <a:off x="2461700" y="1695575"/>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KỲ HỌC 2: BUSINESS INTELLIGENCE</a:t>
            </a:r>
            <a:endParaRPr sz="1400" b="1" i="0" u="none" strike="noStrike" cap="none">
              <a:solidFill>
                <a:schemeClr val="lt1"/>
              </a:solidFill>
              <a:latin typeface="Exo"/>
              <a:ea typeface="Exo"/>
              <a:cs typeface="Exo"/>
              <a:sym typeface="Exo"/>
            </a:endParaRPr>
          </a:p>
        </p:txBody>
      </p:sp>
      <p:sp>
        <p:nvSpPr>
          <p:cNvPr id="628" name="Google Shape;628;g2a7a8a8523b_0_189"/>
          <p:cNvSpPr/>
          <p:nvPr/>
        </p:nvSpPr>
        <p:spPr>
          <a:xfrm>
            <a:off x="543850" y="2727475"/>
            <a:ext cx="1473498" cy="68850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Project 01</a:t>
            </a:r>
            <a:endParaRPr sz="1400" b="1"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Kinh doanh</a:t>
            </a:r>
            <a:endParaRPr sz="1400" b="1" i="0" u="none" strike="noStrike" cap="none">
              <a:solidFill>
                <a:srgbClr val="000000"/>
              </a:solidFill>
              <a:latin typeface="Exo"/>
              <a:ea typeface="Exo"/>
              <a:cs typeface="Exo"/>
              <a:sym typeface="Exo"/>
            </a:endParaRPr>
          </a:p>
        </p:txBody>
      </p:sp>
      <p:sp>
        <p:nvSpPr>
          <p:cNvPr id="629" name="Google Shape;629;g2a7a8a8523b_0_189"/>
          <p:cNvSpPr/>
          <p:nvPr/>
        </p:nvSpPr>
        <p:spPr>
          <a:xfrm>
            <a:off x="543850" y="3864975"/>
            <a:ext cx="1473498" cy="68850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Project 02</a:t>
            </a:r>
            <a:endParaRPr sz="1400" b="1"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Marketing</a:t>
            </a:r>
            <a:endParaRPr sz="1400" b="1" i="0" u="none" strike="noStrike" cap="none">
              <a:solidFill>
                <a:srgbClr val="000000"/>
              </a:solidFill>
              <a:latin typeface="Exo"/>
              <a:ea typeface="Exo"/>
              <a:cs typeface="Exo"/>
              <a:sym typeface="Exo"/>
            </a:endParaRPr>
          </a:p>
        </p:txBody>
      </p:sp>
      <p:sp>
        <p:nvSpPr>
          <p:cNvPr id="630" name="Google Shape;630;g2a7a8a8523b_0_189"/>
          <p:cNvSpPr/>
          <p:nvPr/>
        </p:nvSpPr>
        <p:spPr>
          <a:xfrm>
            <a:off x="2229425" y="267975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Áp dụng phân tích dữ liệu trong phân tích </a:t>
            </a:r>
            <a:r>
              <a:rPr lang="en-US" sz="1400" b="1" i="0" u="none" strike="noStrike" cap="none">
                <a:solidFill>
                  <a:srgbClr val="000000"/>
                </a:solidFill>
                <a:latin typeface="Exo"/>
                <a:ea typeface="Exo"/>
                <a:cs typeface="Exo"/>
                <a:sym typeface="Exo"/>
              </a:rPr>
              <a:t>Phân khúc khách hàng </a:t>
            </a:r>
            <a:r>
              <a:rPr lang="en-US" sz="1400" b="0" i="0" u="none" strike="noStrike" cap="none">
                <a:solidFill>
                  <a:srgbClr val="000000"/>
                </a:solidFill>
                <a:latin typeface="Exo"/>
                <a:ea typeface="Exo"/>
                <a:cs typeface="Exo"/>
                <a:sym typeface="Exo"/>
              </a:rPr>
              <a:t>và </a:t>
            </a:r>
            <a:r>
              <a:rPr lang="en-US" sz="1400" b="1" i="0" u="none" strike="noStrike" cap="none">
                <a:solidFill>
                  <a:srgbClr val="000000"/>
                </a:solidFill>
                <a:latin typeface="Exo"/>
                <a:ea typeface="Exo"/>
                <a:cs typeface="Exo"/>
                <a:sym typeface="Exo"/>
              </a:rPr>
              <a:t>Phân tích hành vi mua hàng.</a:t>
            </a:r>
            <a:endParaRPr sz="1400" b="1" i="0" u="none" strike="noStrike" cap="none">
              <a:solidFill>
                <a:srgbClr val="000000"/>
              </a:solidFill>
              <a:latin typeface="Exo"/>
              <a:ea typeface="Exo"/>
              <a:cs typeface="Exo"/>
              <a:sym typeface="Exo"/>
            </a:endParaRPr>
          </a:p>
        </p:txBody>
      </p:sp>
      <p:sp>
        <p:nvSpPr>
          <p:cNvPr id="631" name="Google Shape;631;g2a7a8a8523b_0_189"/>
          <p:cNvSpPr/>
          <p:nvPr/>
        </p:nvSpPr>
        <p:spPr>
          <a:xfrm>
            <a:off x="558650" y="5130900"/>
            <a:ext cx="1473498" cy="68850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Project 03</a:t>
            </a:r>
            <a:endParaRPr sz="1400" b="1"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Operation</a:t>
            </a:r>
            <a:endParaRPr sz="1400" b="1" i="0" u="none" strike="noStrike" cap="none">
              <a:solidFill>
                <a:srgbClr val="000000"/>
              </a:solidFill>
              <a:latin typeface="Exo"/>
              <a:ea typeface="Exo"/>
              <a:cs typeface="Exo"/>
              <a:sym typeface="Exo"/>
            </a:endParaRPr>
          </a:p>
        </p:txBody>
      </p:sp>
      <p:sp>
        <p:nvSpPr>
          <p:cNvPr id="632" name="Google Shape;632;g2a7a8a8523b_0_189"/>
          <p:cNvSpPr/>
          <p:nvPr/>
        </p:nvSpPr>
        <p:spPr>
          <a:xfrm>
            <a:off x="2229425" y="378970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Áp dụng Phân tích dữ liệu trong </a:t>
            </a:r>
            <a:r>
              <a:rPr lang="en-US" sz="1400" b="1" i="0" u="none" strike="noStrike" cap="none">
                <a:solidFill>
                  <a:srgbClr val="000000"/>
                </a:solidFill>
                <a:latin typeface="Exo"/>
                <a:ea typeface="Exo"/>
                <a:cs typeface="Exo"/>
                <a:sym typeface="Exo"/>
              </a:rPr>
              <a:t>phân tích tổ hợp (cohort analysis)</a:t>
            </a:r>
            <a:r>
              <a:rPr lang="en-US" sz="1400" b="0" i="0" u="none" strike="noStrike" cap="none">
                <a:solidFill>
                  <a:srgbClr val="000000"/>
                </a:solidFill>
                <a:latin typeface="Exo"/>
                <a:ea typeface="Exo"/>
                <a:cs typeface="Exo"/>
                <a:sym typeface="Exo"/>
              </a:rPr>
              <a:t> trong chiến lược giữ chân KH.</a:t>
            </a:r>
            <a:endParaRPr sz="1400" b="0" i="0" u="none" strike="noStrike" cap="none">
              <a:solidFill>
                <a:srgbClr val="000000"/>
              </a:solidFill>
              <a:latin typeface="Exo"/>
              <a:ea typeface="Exo"/>
              <a:cs typeface="Exo"/>
              <a:sym typeface="Exo"/>
            </a:endParaRPr>
          </a:p>
        </p:txBody>
      </p:sp>
      <p:sp>
        <p:nvSpPr>
          <p:cNvPr id="633" name="Google Shape;633;g2a7a8a8523b_0_189"/>
          <p:cNvSpPr/>
          <p:nvPr/>
        </p:nvSpPr>
        <p:spPr>
          <a:xfrm>
            <a:off x="2229425" y="503410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Áp dụng Phân tích dữ liệu trong </a:t>
            </a:r>
            <a:r>
              <a:rPr lang="en-US" sz="1400" b="1" i="0" u="none" strike="noStrike" cap="none">
                <a:solidFill>
                  <a:srgbClr val="000000"/>
                </a:solidFill>
                <a:latin typeface="Exo"/>
                <a:ea typeface="Exo"/>
                <a:cs typeface="Exo"/>
                <a:sym typeface="Exo"/>
              </a:rPr>
              <a:t>Phân tích tỷ lệ sụt giảm chất lượng sản phẩm.</a:t>
            </a:r>
            <a:endParaRPr sz="1400" b="1" i="0" u="none" strike="noStrike" cap="none">
              <a:solidFill>
                <a:srgbClr val="000000"/>
              </a:solidFill>
              <a:latin typeface="Exo"/>
              <a:ea typeface="Exo"/>
              <a:cs typeface="Exo"/>
              <a:sym typeface="Exo"/>
            </a:endParaRPr>
          </a:p>
        </p:txBody>
      </p:sp>
      <p:sp>
        <p:nvSpPr>
          <p:cNvPr id="634" name="Google Shape;634;g2a7a8a8523b_0_189"/>
          <p:cNvSpPr/>
          <p:nvPr/>
        </p:nvSpPr>
        <p:spPr>
          <a:xfrm>
            <a:off x="6400450" y="3789700"/>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MÔ PHỎNG MÔI TRƯỜNG DỮ LIỆU DOANH NGHIỆP</a:t>
            </a:r>
            <a:endParaRPr sz="1400" b="1" i="0" u="none" strike="noStrike" cap="none">
              <a:solidFill>
                <a:schemeClr val="lt1"/>
              </a:solidFill>
              <a:latin typeface="Exo"/>
              <a:ea typeface="Exo"/>
              <a:cs typeface="Exo"/>
              <a:sym typeface="Exo"/>
            </a:endParaRPr>
          </a:p>
        </p:txBody>
      </p:sp>
      <p:sp>
        <p:nvSpPr>
          <p:cNvPr id="635" name="Google Shape;635;g2a7a8a8523b_0_189"/>
          <p:cNvSpPr/>
          <p:nvPr/>
        </p:nvSpPr>
        <p:spPr>
          <a:xfrm>
            <a:off x="6536800" y="2458825"/>
            <a:ext cx="23850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Giao diện công cụ </a:t>
            </a:r>
            <a:r>
              <a:rPr lang="en-US" sz="1400" b="1" i="0" u="none" strike="noStrike" cap="none">
                <a:solidFill>
                  <a:srgbClr val="000000"/>
                </a:solidFill>
                <a:latin typeface="Exo"/>
                <a:ea typeface="Exo"/>
                <a:cs typeface="Exo"/>
                <a:sym typeface="Exo"/>
              </a:rPr>
              <a:t>đồng bộ </a:t>
            </a:r>
            <a:r>
              <a:rPr lang="en-US" sz="1400" b="0" i="0" u="none" strike="noStrike" cap="none">
                <a:solidFill>
                  <a:srgbClr val="000000"/>
                </a:solidFill>
                <a:latin typeface="Exo"/>
                <a:ea typeface="Exo"/>
                <a:cs typeface="Exo"/>
                <a:sym typeface="Exo"/>
              </a:rPr>
              <a:t>hóa trên mọi phiên bản máy</a:t>
            </a:r>
            <a:endParaRPr sz="1400" b="1" i="0" u="none" strike="noStrike" cap="none">
              <a:solidFill>
                <a:srgbClr val="000000"/>
              </a:solidFill>
              <a:latin typeface="Exo"/>
              <a:ea typeface="Exo"/>
              <a:cs typeface="Exo"/>
              <a:sym typeface="Exo"/>
            </a:endParaRPr>
          </a:p>
        </p:txBody>
      </p:sp>
      <p:sp>
        <p:nvSpPr>
          <p:cNvPr id="636" name="Google Shape;636;g2a7a8a8523b_0_189"/>
          <p:cNvSpPr/>
          <p:nvPr/>
        </p:nvSpPr>
        <p:spPr>
          <a:xfrm>
            <a:off x="6536800" y="4978075"/>
            <a:ext cx="23850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Tương tự cách thức truy vấn và xử lý dữ liệu </a:t>
            </a:r>
            <a:r>
              <a:rPr lang="en-US" sz="1400" b="1" i="0" u="none" strike="noStrike" cap="none">
                <a:solidFill>
                  <a:srgbClr val="000000"/>
                </a:solidFill>
                <a:latin typeface="Exo"/>
                <a:ea typeface="Exo"/>
                <a:cs typeface="Exo"/>
                <a:sym typeface="Exo"/>
              </a:rPr>
              <a:t>tại doanh nghiệp.</a:t>
            </a:r>
            <a:endParaRPr sz="1400" b="1" i="0" u="none" strike="noStrike" cap="none">
              <a:solidFill>
                <a:srgbClr val="000000"/>
              </a:solidFill>
              <a:latin typeface="Exo"/>
              <a:ea typeface="Exo"/>
              <a:cs typeface="Exo"/>
              <a:sym typeface="Exo"/>
            </a:endParaRPr>
          </a:p>
        </p:txBody>
      </p:sp>
      <p:sp>
        <p:nvSpPr>
          <p:cNvPr id="637" name="Google Shape;637;g2a7a8a8523b_0_189"/>
          <p:cNvSpPr/>
          <p:nvPr/>
        </p:nvSpPr>
        <p:spPr>
          <a:xfrm>
            <a:off x="9427175" y="3718450"/>
            <a:ext cx="23850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Duy nhất </a:t>
            </a:r>
            <a:r>
              <a:rPr lang="en-US" sz="1400" b="1" i="0" u="none" strike="noStrike" cap="none">
                <a:solidFill>
                  <a:srgbClr val="000000"/>
                </a:solidFill>
                <a:latin typeface="Exo"/>
                <a:ea typeface="Exo"/>
                <a:cs typeface="Exo"/>
                <a:sym typeface="Exo"/>
              </a:rPr>
              <a:t>chỉ có tại MindX.</a:t>
            </a:r>
            <a:endParaRPr sz="1400" b="1" i="0" u="none" strike="noStrike" cap="none">
              <a:solidFill>
                <a:srgbClr val="000000"/>
              </a:solidFill>
              <a:latin typeface="Exo"/>
              <a:ea typeface="Exo"/>
              <a:cs typeface="Exo"/>
              <a:sym typeface="Exo"/>
            </a:endParaRPr>
          </a:p>
        </p:txBody>
      </p:sp>
      <p:cxnSp>
        <p:nvCxnSpPr>
          <p:cNvPr id="638" name="Google Shape;638;g2a7a8a8523b_0_189"/>
          <p:cNvCxnSpPr>
            <a:stCxn id="634" idx="0"/>
            <a:endCxn id="635" idx="2"/>
          </p:cNvCxnSpPr>
          <p:nvPr/>
        </p:nvCxnSpPr>
        <p:spPr>
          <a:xfrm rot="10800000">
            <a:off x="7729300" y="3289900"/>
            <a:ext cx="0" cy="499800"/>
          </a:xfrm>
          <a:prstGeom prst="straightConnector1">
            <a:avLst/>
          </a:prstGeom>
          <a:noFill/>
          <a:ln w="9525" cap="flat" cmpd="sng">
            <a:solidFill>
              <a:schemeClr val="dk2"/>
            </a:solidFill>
            <a:prstDash val="solid"/>
            <a:round/>
            <a:headEnd type="none" w="sm" len="sm"/>
            <a:tailEnd type="triangle" w="med" len="med"/>
          </a:ln>
        </p:spPr>
      </p:cxnSp>
      <p:cxnSp>
        <p:nvCxnSpPr>
          <p:cNvPr id="639" name="Google Shape;639;g2a7a8a8523b_0_189"/>
          <p:cNvCxnSpPr>
            <a:stCxn id="634" idx="2"/>
            <a:endCxn id="636" idx="0"/>
          </p:cNvCxnSpPr>
          <p:nvPr/>
        </p:nvCxnSpPr>
        <p:spPr>
          <a:xfrm>
            <a:off x="7729300" y="4478200"/>
            <a:ext cx="0" cy="499800"/>
          </a:xfrm>
          <a:prstGeom prst="straightConnector1">
            <a:avLst/>
          </a:prstGeom>
          <a:noFill/>
          <a:ln w="9525" cap="flat" cmpd="sng">
            <a:solidFill>
              <a:schemeClr val="dk2"/>
            </a:solidFill>
            <a:prstDash val="solid"/>
            <a:round/>
            <a:headEnd type="none" w="sm" len="sm"/>
            <a:tailEnd type="triangle" w="med" len="med"/>
          </a:ln>
        </p:spPr>
      </p:cxnSp>
      <p:cxnSp>
        <p:nvCxnSpPr>
          <p:cNvPr id="640" name="Google Shape;640;g2a7a8a8523b_0_189"/>
          <p:cNvCxnSpPr>
            <a:stCxn id="634" idx="3"/>
            <a:endCxn id="637" idx="1"/>
          </p:cNvCxnSpPr>
          <p:nvPr/>
        </p:nvCxnSpPr>
        <p:spPr>
          <a:xfrm>
            <a:off x="9058150" y="4133950"/>
            <a:ext cx="3690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2a7a8a8523b_0_213"/>
          <p:cNvSpPr/>
          <p:nvPr/>
        </p:nvSpPr>
        <p:spPr>
          <a:xfrm>
            <a:off x="7149625" y="1896900"/>
            <a:ext cx="4106700" cy="4355400"/>
          </a:xfrm>
          <a:prstGeom prst="ellipse">
            <a:avLst/>
          </a:prstGeom>
          <a:solidFill>
            <a:schemeClr val="lt1"/>
          </a:solidFill>
          <a:ln w="9525" cap="flat" cmpd="sng">
            <a:solidFill>
              <a:srgbClr val="FF0000"/>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647" name="Google Shape;647;g2a7a8a8523b_0_213"/>
          <p:cNvGrpSpPr/>
          <p:nvPr/>
        </p:nvGrpSpPr>
        <p:grpSpPr>
          <a:xfrm>
            <a:off x="-26925" y="1181703"/>
            <a:ext cx="7040200" cy="227357"/>
            <a:chOff x="-820682" y="1172047"/>
            <a:chExt cx="7831146" cy="252900"/>
          </a:xfrm>
        </p:grpSpPr>
        <p:cxnSp>
          <p:nvCxnSpPr>
            <p:cNvPr id="648" name="Google Shape;648;g2a7a8a8523b_0_213"/>
            <p:cNvCxnSpPr/>
            <p:nvPr/>
          </p:nvCxnSpPr>
          <p:spPr>
            <a:xfrm>
              <a:off x="-820682" y="1304844"/>
              <a:ext cx="7581900" cy="0"/>
            </a:xfrm>
            <a:prstGeom prst="straightConnector1">
              <a:avLst/>
            </a:prstGeom>
            <a:noFill/>
            <a:ln w="28575" cap="flat" cmpd="sng">
              <a:solidFill>
                <a:srgbClr val="E31F26"/>
              </a:solidFill>
              <a:prstDash val="solid"/>
              <a:miter lim="800000"/>
              <a:headEnd type="none" w="sm" len="sm"/>
              <a:tailEnd type="none" w="sm" len="sm"/>
            </a:ln>
          </p:spPr>
        </p:cxnSp>
        <p:sp>
          <p:nvSpPr>
            <p:cNvPr id="649" name="Google Shape;649;g2a7a8a8523b_0_213"/>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 name="Google Shape;650;g2a7a8a8523b_0_213"/>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51" name="Google Shape;651;g2a7a8a8523b_0_213"/>
          <p:cNvSpPr txBox="1"/>
          <p:nvPr/>
        </p:nvSpPr>
        <p:spPr>
          <a:xfrm>
            <a:off x="130350" y="358800"/>
            <a:ext cx="91938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400" b="1" i="0" u="none" strike="noStrike" cap="none">
                <a:solidFill>
                  <a:srgbClr val="000000"/>
                </a:solidFill>
                <a:latin typeface="Exo"/>
                <a:ea typeface="Exo"/>
                <a:cs typeface="Exo"/>
                <a:sym typeface="Exo"/>
              </a:rPr>
              <a:t>MINDX CÓ CHƯƠNG TRÌNH ĐÀO TẠO KỸ NĂNG PHÂN TÍCH DỮ LIỆU </a:t>
            </a:r>
            <a:r>
              <a:rPr lang="en-US" sz="2400" b="1" i="0" u="none" strike="noStrike" cap="none">
                <a:solidFill>
                  <a:srgbClr val="E31F26"/>
                </a:solidFill>
                <a:latin typeface="Exo"/>
                <a:ea typeface="Exo"/>
                <a:cs typeface="Exo"/>
                <a:sym typeface="Exo"/>
              </a:rPr>
              <a:t>ỨNG DỤNG TRONG NHIỀU LĨNH VỰC</a:t>
            </a:r>
            <a:endParaRPr sz="100" b="1" i="0" u="none" strike="noStrike" cap="none">
              <a:solidFill>
                <a:schemeClr val="dk1"/>
              </a:solidFill>
              <a:latin typeface="Arial"/>
              <a:ea typeface="Arial"/>
              <a:cs typeface="Arial"/>
              <a:sym typeface="Arial"/>
            </a:endParaRPr>
          </a:p>
        </p:txBody>
      </p:sp>
      <p:sp>
        <p:nvSpPr>
          <p:cNvPr id="652" name="Google Shape;652;g2a7a8a8523b_0_213"/>
          <p:cNvSpPr/>
          <p:nvPr/>
        </p:nvSpPr>
        <p:spPr>
          <a:xfrm>
            <a:off x="2461700" y="1695575"/>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KỲ HỌC 2: BUSINESS INTELLIGENCE</a:t>
            </a:r>
            <a:endParaRPr sz="1400" b="1" i="0" u="none" strike="noStrike" cap="none">
              <a:solidFill>
                <a:schemeClr val="lt1"/>
              </a:solidFill>
              <a:latin typeface="Exo"/>
              <a:ea typeface="Exo"/>
              <a:cs typeface="Exo"/>
              <a:sym typeface="Exo"/>
            </a:endParaRPr>
          </a:p>
        </p:txBody>
      </p:sp>
      <p:sp>
        <p:nvSpPr>
          <p:cNvPr id="653" name="Google Shape;653;g2a7a8a8523b_0_213"/>
          <p:cNvSpPr/>
          <p:nvPr/>
        </p:nvSpPr>
        <p:spPr>
          <a:xfrm>
            <a:off x="543850" y="2727475"/>
            <a:ext cx="1473498" cy="68850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Project 01</a:t>
            </a:r>
            <a:endParaRPr sz="1400" b="1"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Kinh doanh</a:t>
            </a:r>
            <a:endParaRPr sz="1400" b="1" i="0" u="none" strike="noStrike" cap="none">
              <a:solidFill>
                <a:srgbClr val="000000"/>
              </a:solidFill>
              <a:latin typeface="Exo"/>
              <a:ea typeface="Exo"/>
              <a:cs typeface="Exo"/>
              <a:sym typeface="Exo"/>
            </a:endParaRPr>
          </a:p>
        </p:txBody>
      </p:sp>
      <p:sp>
        <p:nvSpPr>
          <p:cNvPr id="654" name="Google Shape;654;g2a7a8a8523b_0_213"/>
          <p:cNvSpPr/>
          <p:nvPr/>
        </p:nvSpPr>
        <p:spPr>
          <a:xfrm>
            <a:off x="543850" y="3864975"/>
            <a:ext cx="1473498" cy="68850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Project 02</a:t>
            </a:r>
            <a:endParaRPr sz="1400" b="1"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Marketing</a:t>
            </a:r>
            <a:endParaRPr sz="1400" b="1" i="0" u="none" strike="noStrike" cap="none">
              <a:solidFill>
                <a:srgbClr val="000000"/>
              </a:solidFill>
              <a:latin typeface="Exo"/>
              <a:ea typeface="Exo"/>
              <a:cs typeface="Exo"/>
              <a:sym typeface="Exo"/>
            </a:endParaRPr>
          </a:p>
        </p:txBody>
      </p:sp>
      <p:sp>
        <p:nvSpPr>
          <p:cNvPr id="655" name="Google Shape;655;g2a7a8a8523b_0_213"/>
          <p:cNvSpPr/>
          <p:nvPr/>
        </p:nvSpPr>
        <p:spPr>
          <a:xfrm>
            <a:off x="2229425" y="267975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Áp dụng phân tích dữ liệu trong phân tích </a:t>
            </a:r>
            <a:r>
              <a:rPr lang="en-US" sz="1400" b="1" i="0" u="none" strike="noStrike" cap="none">
                <a:solidFill>
                  <a:srgbClr val="000000"/>
                </a:solidFill>
                <a:latin typeface="Exo"/>
                <a:ea typeface="Exo"/>
                <a:cs typeface="Exo"/>
                <a:sym typeface="Exo"/>
              </a:rPr>
              <a:t>Phân khúc khách hàng </a:t>
            </a:r>
            <a:r>
              <a:rPr lang="en-US" sz="1400" b="0" i="0" u="none" strike="noStrike" cap="none">
                <a:solidFill>
                  <a:srgbClr val="000000"/>
                </a:solidFill>
                <a:latin typeface="Exo"/>
                <a:ea typeface="Exo"/>
                <a:cs typeface="Exo"/>
                <a:sym typeface="Exo"/>
              </a:rPr>
              <a:t>và </a:t>
            </a:r>
            <a:r>
              <a:rPr lang="en-US" sz="1400" b="1" i="0" u="none" strike="noStrike" cap="none">
                <a:solidFill>
                  <a:srgbClr val="000000"/>
                </a:solidFill>
                <a:latin typeface="Exo"/>
                <a:ea typeface="Exo"/>
                <a:cs typeface="Exo"/>
                <a:sym typeface="Exo"/>
              </a:rPr>
              <a:t>Phân tích hành vi mua hàng.</a:t>
            </a:r>
            <a:endParaRPr sz="1400" b="1" i="0" u="none" strike="noStrike" cap="none">
              <a:solidFill>
                <a:srgbClr val="000000"/>
              </a:solidFill>
              <a:latin typeface="Exo"/>
              <a:ea typeface="Exo"/>
              <a:cs typeface="Exo"/>
              <a:sym typeface="Exo"/>
            </a:endParaRPr>
          </a:p>
        </p:txBody>
      </p:sp>
      <p:sp>
        <p:nvSpPr>
          <p:cNvPr id="656" name="Google Shape;656;g2a7a8a8523b_0_213"/>
          <p:cNvSpPr/>
          <p:nvPr/>
        </p:nvSpPr>
        <p:spPr>
          <a:xfrm>
            <a:off x="558650" y="5130900"/>
            <a:ext cx="1473498" cy="68850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Project 03</a:t>
            </a:r>
            <a:endParaRPr sz="1400" b="1"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Operation</a:t>
            </a:r>
            <a:endParaRPr sz="1400" b="1" i="0" u="none" strike="noStrike" cap="none">
              <a:solidFill>
                <a:srgbClr val="000000"/>
              </a:solidFill>
              <a:latin typeface="Exo"/>
              <a:ea typeface="Exo"/>
              <a:cs typeface="Exo"/>
              <a:sym typeface="Exo"/>
            </a:endParaRPr>
          </a:p>
        </p:txBody>
      </p:sp>
      <p:sp>
        <p:nvSpPr>
          <p:cNvPr id="657" name="Google Shape;657;g2a7a8a8523b_0_213"/>
          <p:cNvSpPr/>
          <p:nvPr/>
        </p:nvSpPr>
        <p:spPr>
          <a:xfrm>
            <a:off x="2229425" y="378970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Áp dụng Phân tích dữ liệu trong </a:t>
            </a:r>
            <a:r>
              <a:rPr lang="en-US" sz="1400" b="1" i="0" u="none" strike="noStrike" cap="none">
                <a:solidFill>
                  <a:srgbClr val="000000"/>
                </a:solidFill>
                <a:latin typeface="Exo"/>
                <a:ea typeface="Exo"/>
                <a:cs typeface="Exo"/>
                <a:sym typeface="Exo"/>
              </a:rPr>
              <a:t>phân tích tổ hợp (cohort analysis)</a:t>
            </a:r>
            <a:r>
              <a:rPr lang="en-US" sz="1400" b="0" i="0" u="none" strike="noStrike" cap="none">
                <a:solidFill>
                  <a:srgbClr val="000000"/>
                </a:solidFill>
                <a:latin typeface="Exo"/>
                <a:ea typeface="Exo"/>
                <a:cs typeface="Exo"/>
                <a:sym typeface="Exo"/>
              </a:rPr>
              <a:t> trong chiến lược giữ chân KH.</a:t>
            </a:r>
            <a:endParaRPr sz="1400" b="0" i="0" u="none" strike="noStrike" cap="none">
              <a:solidFill>
                <a:srgbClr val="000000"/>
              </a:solidFill>
              <a:latin typeface="Exo"/>
              <a:ea typeface="Exo"/>
              <a:cs typeface="Exo"/>
              <a:sym typeface="Exo"/>
            </a:endParaRPr>
          </a:p>
        </p:txBody>
      </p:sp>
      <p:sp>
        <p:nvSpPr>
          <p:cNvPr id="658" name="Google Shape;658;g2a7a8a8523b_0_213"/>
          <p:cNvSpPr/>
          <p:nvPr/>
        </p:nvSpPr>
        <p:spPr>
          <a:xfrm>
            <a:off x="2229425" y="503410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Áp dụng Phân tích dữ liệu trong </a:t>
            </a:r>
            <a:r>
              <a:rPr lang="en-US" sz="1400" b="1" i="0" u="none" strike="noStrike" cap="none">
                <a:solidFill>
                  <a:srgbClr val="000000"/>
                </a:solidFill>
                <a:latin typeface="Exo"/>
                <a:ea typeface="Exo"/>
                <a:cs typeface="Exo"/>
                <a:sym typeface="Exo"/>
              </a:rPr>
              <a:t>Phân tích tỷ lệ sụt giảm chất lượng sản phẩm.</a:t>
            </a:r>
            <a:endParaRPr sz="1400" b="1" i="0" u="none" strike="noStrike" cap="none">
              <a:solidFill>
                <a:srgbClr val="000000"/>
              </a:solidFill>
              <a:latin typeface="Exo"/>
              <a:ea typeface="Exo"/>
              <a:cs typeface="Exo"/>
              <a:sym typeface="Exo"/>
            </a:endParaRPr>
          </a:p>
        </p:txBody>
      </p:sp>
      <p:sp>
        <p:nvSpPr>
          <p:cNvPr id="659" name="Google Shape;659;g2a7a8a8523b_0_213"/>
          <p:cNvSpPr/>
          <p:nvPr/>
        </p:nvSpPr>
        <p:spPr>
          <a:xfrm>
            <a:off x="6400450" y="3789700"/>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MÔ PHỎNG MÔI TRƯỜNG DỮ LIỆU DOANH NGHIỆP</a:t>
            </a:r>
            <a:endParaRPr sz="1400" b="1" i="0" u="none" strike="noStrike" cap="none">
              <a:solidFill>
                <a:schemeClr val="lt1"/>
              </a:solidFill>
              <a:latin typeface="Exo"/>
              <a:ea typeface="Exo"/>
              <a:cs typeface="Exo"/>
              <a:sym typeface="Exo"/>
            </a:endParaRPr>
          </a:p>
        </p:txBody>
      </p:sp>
      <p:sp>
        <p:nvSpPr>
          <p:cNvPr id="660" name="Google Shape;660;g2a7a8a8523b_0_213"/>
          <p:cNvSpPr/>
          <p:nvPr/>
        </p:nvSpPr>
        <p:spPr>
          <a:xfrm>
            <a:off x="6536800" y="2458825"/>
            <a:ext cx="23850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Giao diện công cụ </a:t>
            </a:r>
            <a:r>
              <a:rPr lang="en-US" sz="1400" b="1" i="0" u="none" strike="noStrike" cap="none">
                <a:solidFill>
                  <a:srgbClr val="000000"/>
                </a:solidFill>
                <a:latin typeface="Exo"/>
                <a:ea typeface="Exo"/>
                <a:cs typeface="Exo"/>
                <a:sym typeface="Exo"/>
              </a:rPr>
              <a:t>đồng bộ </a:t>
            </a:r>
            <a:r>
              <a:rPr lang="en-US" sz="1400" b="0" i="0" u="none" strike="noStrike" cap="none">
                <a:solidFill>
                  <a:srgbClr val="000000"/>
                </a:solidFill>
                <a:latin typeface="Exo"/>
                <a:ea typeface="Exo"/>
                <a:cs typeface="Exo"/>
                <a:sym typeface="Exo"/>
              </a:rPr>
              <a:t>hóa trên mọi phiên bản máy</a:t>
            </a:r>
            <a:endParaRPr sz="1400" b="1" i="0" u="none" strike="noStrike" cap="none">
              <a:solidFill>
                <a:srgbClr val="000000"/>
              </a:solidFill>
              <a:latin typeface="Exo"/>
              <a:ea typeface="Exo"/>
              <a:cs typeface="Exo"/>
              <a:sym typeface="Exo"/>
            </a:endParaRPr>
          </a:p>
        </p:txBody>
      </p:sp>
      <p:sp>
        <p:nvSpPr>
          <p:cNvPr id="661" name="Google Shape;661;g2a7a8a8523b_0_213"/>
          <p:cNvSpPr/>
          <p:nvPr/>
        </p:nvSpPr>
        <p:spPr>
          <a:xfrm>
            <a:off x="6536800" y="4978075"/>
            <a:ext cx="23850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Tương tự cách thức truy vấn và xử lý dữ liệu </a:t>
            </a:r>
            <a:r>
              <a:rPr lang="en-US" sz="1400" b="1" i="0" u="none" strike="noStrike" cap="none">
                <a:solidFill>
                  <a:srgbClr val="000000"/>
                </a:solidFill>
                <a:latin typeface="Exo"/>
                <a:ea typeface="Exo"/>
                <a:cs typeface="Exo"/>
                <a:sym typeface="Exo"/>
              </a:rPr>
              <a:t>tại doanh nghiệp.</a:t>
            </a:r>
            <a:endParaRPr sz="1400" b="1" i="0" u="none" strike="noStrike" cap="none">
              <a:solidFill>
                <a:srgbClr val="000000"/>
              </a:solidFill>
              <a:latin typeface="Exo"/>
              <a:ea typeface="Exo"/>
              <a:cs typeface="Exo"/>
              <a:sym typeface="Exo"/>
            </a:endParaRPr>
          </a:p>
        </p:txBody>
      </p:sp>
      <p:sp>
        <p:nvSpPr>
          <p:cNvPr id="662" name="Google Shape;662;g2a7a8a8523b_0_213"/>
          <p:cNvSpPr/>
          <p:nvPr/>
        </p:nvSpPr>
        <p:spPr>
          <a:xfrm>
            <a:off x="9427175" y="3718450"/>
            <a:ext cx="23850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Duy nhất </a:t>
            </a:r>
            <a:r>
              <a:rPr lang="en-US" sz="1400" b="1" i="0" u="none" strike="noStrike" cap="none">
                <a:solidFill>
                  <a:srgbClr val="000000"/>
                </a:solidFill>
                <a:latin typeface="Exo"/>
                <a:ea typeface="Exo"/>
                <a:cs typeface="Exo"/>
                <a:sym typeface="Exo"/>
              </a:rPr>
              <a:t>chỉ có tại MindX.</a:t>
            </a:r>
            <a:endParaRPr sz="1400" b="1" i="0" u="none" strike="noStrike" cap="none">
              <a:solidFill>
                <a:srgbClr val="000000"/>
              </a:solidFill>
              <a:latin typeface="Exo"/>
              <a:ea typeface="Exo"/>
              <a:cs typeface="Exo"/>
              <a:sym typeface="Exo"/>
            </a:endParaRPr>
          </a:p>
        </p:txBody>
      </p:sp>
      <p:cxnSp>
        <p:nvCxnSpPr>
          <p:cNvPr id="663" name="Google Shape;663;g2a7a8a8523b_0_213"/>
          <p:cNvCxnSpPr>
            <a:stCxn id="659" idx="0"/>
            <a:endCxn id="660" idx="2"/>
          </p:cNvCxnSpPr>
          <p:nvPr/>
        </p:nvCxnSpPr>
        <p:spPr>
          <a:xfrm rot="10800000">
            <a:off x="7729300" y="3289900"/>
            <a:ext cx="0" cy="499800"/>
          </a:xfrm>
          <a:prstGeom prst="straightConnector1">
            <a:avLst/>
          </a:prstGeom>
          <a:noFill/>
          <a:ln w="9525" cap="flat" cmpd="sng">
            <a:solidFill>
              <a:schemeClr val="dk2"/>
            </a:solidFill>
            <a:prstDash val="solid"/>
            <a:round/>
            <a:headEnd type="none" w="sm" len="sm"/>
            <a:tailEnd type="triangle" w="med" len="med"/>
          </a:ln>
        </p:spPr>
      </p:cxnSp>
      <p:cxnSp>
        <p:nvCxnSpPr>
          <p:cNvPr id="664" name="Google Shape;664;g2a7a8a8523b_0_213"/>
          <p:cNvCxnSpPr>
            <a:stCxn id="659" idx="2"/>
            <a:endCxn id="661" idx="0"/>
          </p:cNvCxnSpPr>
          <p:nvPr/>
        </p:nvCxnSpPr>
        <p:spPr>
          <a:xfrm>
            <a:off x="7729300" y="4478200"/>
            <a:ext cx="0" cy="499800"/>
          </a:xfrm>
          <a:prstGeom prst="straightConnector1">
            <a:avLst/>
          </a:prstGeom>
          <a:noFill/>
          <a:ln w="9525" cap="flat" cmpd="sng">
            <a:solidFill>
              <a:schemeClr val="dk2"/>
            </a:solidFill>
            <a:prstDash val="solid"/>
            <a:round/>
            <a:headEnd type="none" w="sm" len="sm"/>
            <a:tailEnd type="triangle" w="med" len="med"/>
          </a:ln>
        </p:spPr>
      </p:cxnSp>
      <p:cxnSp>
        <p:nvCxnSpPr>
          <p:cNvPr id="665" name="Google Shape;665;g2a7a8a8523b_0_213"/>
          <p:cNvCxnSpPr>
            <a:stCxn id="659" idx="3"/>
            <a:endCxn id="662" idx="1"/>
          </p:cNvCxnSpPr>
          <p:nvPr/>
        </p:nvCxnSpPr>
        <p:spPr>
          <a:xfrm>
            <a:off x="9058150" y="4133950"/>
            <a:ext cx="3690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2a7a8a8523b_0_237"/>
          <p:cNvSpPr txBox="1"/>
          <p:nvPr/>
        </p:nvSpPr>
        <p:spPr>
          <a:xfrm>
            <a:off x="304800" y="609600"/>
            <a:ext cx="9941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800" b="1" i="0" u="none" strike="noStrike" cap="none">
                <a:solidFill>
                  <a:schemeClr val="dk1"/>
                </a:solidFill>
                <a:latin typeface="Exo"/>
                <a:ea typeface="Exo"/>
                <a:cs typeface="Exo"/>
                <a:sym typeface="Exo"/>
              </a:rPr>
              <a:t>MINDX CÓ MÔI TRƯỜNG HỌC TẬP </a:t>
            </a:r>
            <a:r>
              <a:rPr lang="en-US" sz="2800" b="1" i="0" u="none" strike="noStrike" cap="none">
                <a:solidFill>
                  <a:srgbClr val="E31F26"/>
                </a:solidFill>
                <a:latin typeface="Exo"/>
                <a:ea typeface="Exo"/>
                <a:cs typeface="Exo"/>
                <a:sym typeface="Exo"/>
              </a:rPr>
              <a:t>HỖ TRỢ HỌC VIÊN</a:t>
            </a:r>
            <a:r>
              <a:rPr lang="en-US" sz="2800" b="1" i="0" u="none" strike="noStrike" cap="none">
                <a:solidFill>
                  <a:schemeClr val="dk1"/>
                </a:solidFill>
                <a:latin typeface="Exo"/>
                <a:ea typeface="Exo"/>
                <a:cs typeface="Exo"/>
                <a:sym typeface="Exo"/>
              </a:rPr>
              <a:t> TỐI ĐA</a:t>
            </a:r>
            <a:endParaRPr sz="200" b="0" i="0" u="none" strike="noStrike" cap="none">
              <a:solidFill>
                <a:srgbClr val="000000"/>
              </a:solidFill>
              <a:latin typeface="Arial"/>
              <a:ea typeface="Arial"/>
              <a:cs typeface="Arial"/>
              <a:sym typeface="Arial"/>
            </a:endParaRPr>
          </a:p>
        </p:txBody>
      </p:sp>
      <p:grpSp>
        <p:nvGrpSpPr>
          <p:cNvPr id="671" name="Google Shape;671;g2a7a8a8523b_0_237"/>
          <p:cNvGrpSpPr/>
          <p:nvPr/>
        </p:nvGrpSpPr>
        <p:grpSpPr>
          <a:xfrm>
            <a:off x="-10805" y="1180240"/>
            <a:ext cx="2525330" cy="227357"/>
            <a:chOff x="4201421" y="1172047"/>
            <a:chExt cx="2809043" cy="252900"/>
          </a:xfrm>
        </p:grpSpPr>
        <p:cxnSp>
          <p:nvCxnSpPr>
            <p:cNvPr id="672" name="Google Shape;672;g2a7a8a8523b_0_237"/>
            <p:cNvCxnSpPr/>
            <p:nvPr/>
          </p:nvCxnSpPr>
          <p:spPr>
            <a:xfrm>
              <a:off x="4201421" y="1304858"/>
              <a:ext cx="2559600" cy="0"/>
            </a:xfrm>
            <a:prstGeom prst="straightConnector1">
              <a:avLst/>
            </a:prstGeom>
            <a:noFill/>
            <a:ln w="28575" cap="flat" cmpd="sng">
              <a:solidFill>
                <a:srgbClr val="E31F26"/>
              </a:solidFill>
              <a:prstDash val="solid"/>
              <a:miter lim="800000"/>
              <a:headEnd type="none" w="sm" len="sm"/>
              <a:tailEnd type="none" w="sm" len="sm"/>
            </a:ln>
          </p:spPr>
        </p:cxnSp>
        <p:sp>
          <p:nvSpPr>
            <p:cNvPr id="673" name="Google Shape;673;g2a7a8a8523b_0_237"/>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4" name="Google Shape;674;g2a7a8a8523b_0_237"/>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75" name="Google Shape;675;g2a7a8a8523b_0_237"/>
          <p:cNvSpPr txBox="1"/>
          <p:nvPr/>
        </p:nvSpPr>
        <p:spPr>
          <a:xfrm>
            <a:off x="1209877" y="4167150"/>
            <a:ext cx="32427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E2262D"/>
                </a:solidFill>
                <a:latin typeface="Exo"/>
                <a:ea typeface="Exo"/>
                <a:cs typeface="Exo"/>
                <a:sym typeface="Exo"/>
              </a:rPr>
              <a:t>Kết hợp học lý thuyết và thực hành</a:t>
            </a:r>
            <a:endParaRPr sz="1400" b="0" i="0" u="none" strike="noStrike" cap="none">
              <a:solidFill>
                <a:srgbClr val="000000"/>
              </a:solidFill>
              <a:latin typeface="Arial"/>
              <a:ea typeface="Arial"/>
              <a:cs typeface="Arial"/>
              <a:sym typeface="Arial"/>
            </a:endParaRPr>
          </a:p>
        </p:txBody>
      </p:sp>
      <p:sp>
        <p:nvSpPr>
          <p:cNvPr id="676" name="Google Shape;676;g2a7a8a8523b_0_237"/>
          <p:cNvSpPr txBox="1"/>
          <p:nvPr/>
        </p:nvSpPr>
        <p:spPr>
          <a:xfrm>
            <a:off x="4651950" y="5091025"/>
            <a:ext cx="34155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1600"/>
              </a:spcAft>
              <a:buClr>
                <a:schemeClr val="dk1"/>
              </a:buClr>
              <a:buSzPts val="1600"/>
              <a:buFont typeface="Arial"/>
              <a:buNone/>
            </a:pPr>
            <a:r>
              <a:rPr lang="en-US" sz="1600" b="0" i="0" u="none" strike="noStrike" cap="none">
                <a:solidFill>
                  <a:schemeClr val="dk1"/>
                </a:solidFill>
                <a:latin typeface="Exo Light"/>
                <a:ea typeface="Exo Light"/>
                <a:cs typeface="Exo Light"/>
                <a:sym typeface="Exo Light"/>
              </a:rPr>
              <a:t>Tương tác đa kênh (Zalo, Facebook, v.v.) giúp học viên có thể </a:t>
            </a:r>
            <a:r>
              <a:rPr lang="en-US" sz="1600" b="1" i="0" u="none" strike="noStrike" cap="none">
                <a:solidFill>
                  <a:schemeClr val="dk1"/>
                </a:solidFill>
                <a:latin typeface="Exo"/>
                <a:ea typeface="Exo"/>
                <a:cs typeface="Exo"/>
                <a:sym typeface="Exo"/>
              </a:rPr>
              <a:t>liên hệ </a:t>
            </a:r>
            <a:r>
              <a:rPr lang="en-US" sz="1600" b="0" i="0" u="none" strike="noStrike" cap="none">
                <a:solidFill>
                  <a:schemeClr val="dk1"/>
                </a:solidFill>
                <a:latin typeface="Exo Light"/>
                <a:ea typeface="Exo Light"/>
                <a:cs typeface="Exo Light"/>
                <a:sym typeface="Exo Light"/>
              </a:rPr>
              <a:t>với giảng viên, mentor và đội ngũ hỗ trợ </a:t>
            </a:r>
            <a:r>
              <a:rPr lang="en-US" sz="1600" b="1" i="0" u="none" strike="noStrike" cap="none">
                <a:solidFill>
                  <a:schemeClr val="dk1"/>
                </a:solidFill>
                <a:latin typeface="Exo"/>
                <a:ea typeface="Exo"/>
                <a:cs typeface="Exo"/>
                <a:sym typeface="Exo"/>
              </a:rPr>
              <a:t>bất cứ lúc nào.</a:t>
            </a:r>
            <a:r>
              <a:rPr lang="en-US" sz="1600" b="0" i="0" u="none" strike="noStrike" cap="none">
                <a:solidFill>
                  <a:schemeClr val="dk1"/>
                </a:solidFill>
                <a:latin typeface="Exo Light"/>
                <a:ea typeface="Exo Light"/>
                <a:cs typeface="Exo Light"/>
                <a:sym typeface="Exo Light"/>
              </a:rPr>
              <a:t> </a:t>
            </a:r>
            <a:endParaRPr sz="1600" b="0" i="0" u="none" strike="noStrike" cap="none">
              <a:solidFill>
                <a:schemeClr val="dk1"/>
              </a:solidFill>
              <a:latin typeface="Exo Light"/>
              <a:ea typeface="Exo Light"/>
              <a:cs typeface="Exo Light"/>
              <a:sym typeface="Exo Light"/>
            </a:endParaRPr>
          </a:p>
        </p:txBody>
      </p:sp>
      <p:sp>
        <p:nvSpPr>
          <p:cNvPr id="677" name="Google Shape;677;g2a7a8a8523b_0_237"/>
          <p:cNvSpPr txBox="1"/>
          <p:nvPr/>
        </p:nvSpPr>
        <p:spPr>
          <a:xfrm>
            <a:off x="1121651" y="5098300"/>
            <a:ext cx="31869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Arial"/>
              <a:buNone/>
            </a:pPr>
            <a:r>
              <a:rPr lang="en-US" sz="1600" b="0" i="0" u="none" strike="noStrike" cap="none">
                <a:solidFill>
                  <a:schemeClr val="dk1"/>
                </a:solidFill>
                <a:latin typeface="Exo Light"/>
                <a:ea typeface="Exo Light"/>
                <a:cs typeface="Exo Light"/>
                <a:sym typeface="Exo Light"/>
              </a:rPr>
              <a:t>Mỗi buổi học được thiết kế </a:t>
            </a:r>
            <a:r>
              <a:rPr lang="en-US" sz="1600" b="1" i="0" u="none" strike="noStrike" cap="none">
                <a:solidFill>
                  <a:schemeClr val="dk1"/>
                </a:solidFill>
                <a:latin typeface="Exo"/>
                <a:ea typeface="Exo"/>
                <a:cs typeface="Exo"/>
                <a:sym typeface="Exo"/>
              </a:rPr>
              <a:t>50/50</a:t>
            </a:r>
            <a:r>
              <a:rPr lang="en-US" sz="1600" b="0" i="0" u="none" strike="noStrike" cap="none">
                <a:solidFill>
                  <a:schemeClr val="dk1"/>
                </a:solidFill>
                <a:latin typeface="Exo Light"/>
                <a:ea typeface="Exo Light"/>
                <a:cs typeface="Exo Light"/>
                <a:sym typeface="Exo Light"/>
              </a:rPr>
              <a:t> với </a:t>
            </a:r>
            <a:r>
              <a:rPr lang="en-US" sz="1600" b="1" i="0" u="none" strike="noStrike" cap="none">
                <a:solidFill>
                  <a:schemeClr val="dk1"/>
                </a:solidFill>
                <a:latin typeface="Exo"/>
                <a:ea typeface="Exo"/>
                <a:cs typeface="Exo"/>
                <a:sym typeface="Exo"/>
              </a:rPr>
              <a:t>1.5h học lý thuyết</a:t>
            </a:r>
            <a:r>
              <a:rPr lang="en-US" sz="1600" b="0" i="0" u="none" strike="noStrike" cap="none">
                <a:solidFill>
                  <a:schemeClr val="dk1"/>
                </a:solidFill>
                <a:latin typeface="Exo Light"/>
                <a:ea typeface="Exo Light"/>
                <a:cs typeface="Exo Light"/>
                <a:sym typeface="Exo Light"/>
              </a:rPr>
              <a:t> và </a:t>
            </a:r>
            <a:r>
              <a:rPr lang="en-US" sz="1600" b="1" i="0" u="none" strike="noStrike" cap="none">
                <a:solidFill>
                  <a:schemeClr val="dk1"/>
                </a:solidFill>
                <a:latin typeface="Exo"/>
                <a:ea typeface="Exo"/>
                <a:cs typeface="Exo"/>
                <a:sym typeface="Exo"/>
              </a:rPr>
              <a:t>1.5h thực hành</a:t>
            </a:r>
            <a:r>
              <a:rPr lang="en-US" sz="1600" b="0" i="0" u="none" strike="noStrike" cap="none">
                <a:solidFill>
                  <a:schemeClr val="dk1"/>
                </a:solidFill>
                <a:latin typeface="Exo Light"/>
                <a:ea typeface="Exo Light"/>
                <a:cs typeface="Exo Light"/>
                <a:sym typeface="Exo Light"/>
              </a:rPr>
              <a:t> theo mô hình nhóm nhỏ.</a:t>
            </a:r>
            <a:endParaRPr sz="1400" b="0" i="0" u="none" strike="noStrike" cap="none">
              <a:solidFill>
                <a:srgbClr val="000000"/>
              </a:solidFill>
              <a:latin typeface="Arial"/>
              <a:ea typeface="Arial"/>
              <a:cs typeface="Arial"/>
              <a:sym typeface="Arial"/>
            </a:endParaRPr>
          </a:p>
        </p:txBody>
      </p:sp>
      <p:sp>
        <p:nvSpPr>
          <p:cNvPr id="678" name="Google Shape;678;g2a7a8a8523b_0_237"/>
          <p:cNvSpPr txBox="1"/>
          <p:nvPr/>
        </p:nvSpPr>
        <p:spPr>
          <a:xfrm>
            <a:off x="8410851" y="5091027"/>
            <a:ext cx="29079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Arial"/>
              <a:buNone/>
            </a:pPr>
            <a:r>
              <a:rPr lang="en-US" sz="1600" b="0" i="0" u="none" strike="noStrike" cap="none">
                <a:solidFill>
                  <a:schemeClr val="dk1"/>
                </a:solidFill>
                <a:latin typeface="Exo Light"/>
                <a:ea typeface="Exo Light"/>
                <a:cs typeface="Exo Light"/>
                <a:sym typeface="Exo Light"/>
              </a:rPr>
              <a:t>Học viên được lựa chọn giữa hình thức học </a:t>
            </a:r>
            <a:r>
              <a:rPr lang="en-US" sz="1600" b="1" i="0" u="none" strike="noStrike" cap="none">
                <a:solidFill>
                  <a:schemeClr val="dk1"/>
                </a:solidFill>
                <a:latin typeface="Exo"/>
                <a:ea typeface="Exo"/>
                <a:cs typeface="Exo"/>
                <a:sym typeface="Exo"/>
              </a:rPr>
              <a:t>hybrid</a:t>
            </a:r>
            <a:r>
              <a:rPr lang="en-US" sz="1600" b="0" i="0" u="none" strike="noStrike" cap="none">
                <a:solidFill>
                  <a:schemeClr val="dk1"/>
                </a:solidFill>
                <a:latin typeface="Exo Light"/>
                <a:ea typeface="Exo Light"/>
                <a:cs typeface="Exo Light"/>
                <a:sym typeface="Exo Light"/>
              </a:rPr>
              <a:t> và </a:t>
            </a:r>
            <a:r>
              <a:rPr lang="en-US" sz="1600" b="1" i="0" u="none" strike="noStrike" cap="none">
                <a:solidFill>
                  <a:schemeClr val="dk1"/>
                </a:solidFill>
                <a:latin typeface="Exo"/>
                <a:ea typeface="Exo"/>
                <a:cs typeface="Exo"/>
                <a:sym typeface="Exo"/>
              </a:rPr>
              <a:t>online</a:t>
            </a:r>
            <a:r>
              <a:rPr lang="en-US" sz="1600" b="0" i="0" u="none" strike="noStrike" cap="none">
                <a:solidFill>
                  <a:schemeClr val="dk1"/>
                </a:solidFill>
                <a:latin typeface="Exo Light"/>
                <a:ea typeface="Exo Light"/>
                <a:cs typeface="Exo Light"/>
                <a:sym typeface="Exo Light"/>
              </a:rPr>
              <a:t> tùy thuộc thời gian biểu cá nhân. </a:t>
            </a:r>
            <a:endParaRPr sz="1400" b="0" i="0" u="none" strike="noStrike" cap="none">
              <a:solidFill>
                <a:srgbClr val="000000"/>
              </a:solidFill>
              <a:latin typeface="Arial"/>
              <a:ea typeface="Arial"/>
              <a:cs typeface="Arial"/>
              <a:sym typeface="Arial"/>
            </a:endParaRPr>
          </a:p>
        </p:txBody>
      </p:sp>
      <p:sp>
        <p:nvSpPr>
          <p:cNvPr id="679" name="Google Shape;679;g2a7a8a8523b_0_237"/>
          <p:cNvSpPr txBox="1"/>
          <p:nvPr/>
        </p:nvSpPr>
        <p:spPr>
          <a:xfrm>
            <a:off x="4609800" y="4167150"/>
            <a:ext cx="34155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E2262D"/>
                </a:solidFill>
                <a:latin typeface="Exo"/>
                <a:ea typeface="Exo"/>
                <a:cs typeface="Exo"/>
                <a:sym typeface="Exo"/>
              </a:rPr>
              <a:t>Đội ngũ mentor/giảng viên hỗ trợ nhiệt tình</a:t>
            </a:r>
            <a:endParaRPr sz="1400" b="0" i="0" u="none" strike="noStrike" cap="none">
              <a:solidFill>
                <a:srgbClr val="000000"/>
              </a:solidFill>
              <a:latin typeface="Arial"/>
              <a:ea typeface="Arial"/>
              <a:cs typeface="Arial"/>
              <a:sym typeface="Arial"/>
            </a:endParaRPr>
          </a:p>
        </p:txBody>
      </p:sp>
      <p:sp>
        <p:nvSpPr>
          <p:cNvPr id="680" name="Google Shape;680;g2a7a8a8523b_0_237"/>
          <p:cNvSpPr txBox="1"/>
          <p:nvPr/>
        </p:nvSpPr>
        <p:spPr>
          <a:xfrm>
            <a:off x="8411825" y="4167150"/>
            <a:ext cx="27465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E2262D"/>
                </a:solidFill>
                <a:latin typeface="Exo"/>
                <a:ea typeface="Exo"/>
                <a:cs typeface="Exo"/>
                <a:sym typeface="Exo"/>
              </a:rPr>
              <a:t>Hình thức học tập linh hoạt</a:t>
            </a:r>
            <a:endParaRPr sz="1400" b="0" i="0" u="none" strike="noStrike" cap="none">
              <a:solidFill>
                <a:srgbClr val="000000"/>
              </a:solidFill>
              <a:latin typeface="Arial"/>
              <a:ea typeface="Arial"/>
              <a:cs typeface="Arial"/>
              <a:sym typeface="Arial"/>
            </a:endParaRPr>
          </a:p>
        </p:txBody>
      </p:sp>
      <p:pic>
        <p:nvPicPr>
          <p:cNvPr id="681" name="Google Shape;681;g2a7a8a8523b_0_237"/>
          <p:cNvPicPr preferRelativeResize="0"/>
          <p:nvPr/>
        </p:nvPicPr>
        <p:blipFill rotWithShape="1">
          <a:blip r:embed="rId3">
            <a:alphaModFix/>
          </a:blip>
          <a:srcRect r="14712"/>
          <a:stretch/>
        </p:blipFill>
        <p:spPr>
          <a:xfrm>
            <a:off x="1729411" y="2081125"/>
            <a:ext cx="2203624" cy="1723550"/>
          </a:xfrm>
          <a:prstGeom prst="rect">
            <a:avLst/>
          </a:prstGeom>
          <a:noFill/>
          <a:ln w="9525" cap="flat" cmpd="sng">
            <a:solidFill>
              <a:schemeClr val="lt1"/>
            </a:solidFill>
            <a:prstDash val="solid"/>
            <a:round/>
            <a:headEnd type="none" w="sm" len="sm"/>
            <a:tailEnd type="none" w="sm" len="sm"/>
          </a:ln>
        </p:spPr>
      </p:pic>
      <p:pic>
        <p:nvPicPr>
          <p:cNvPr id="682" name="Google Shape;682;g2a7a8a8523b_0_237"/>
          <p:cNvPicPr preferRelativeResize="0"/>
          <p:nvPr/>
        </p:nvPicPr>
        <p:blipFill rotWithShape="1">
          <a:blip r:embed="rId4">
            <a:alphaModFix/>
          </a:blip>
          <a:srcRect t="26143" b="8950"/>
          <a:stretch/>
        </p:blipFill>
        <p:spPr>
          <a:xfrm>
            <a:off x="5085575" y="2103075"/>
            <a:ext cx="2472949" cy="1723550"/>
          </a:xfrm>
          <a:prstGeom prst="rect">
            <a:avLst/>
          </a:prstGeom>
          <a:noFill/>
          <a:ln>
            <a:noFill/>
          </a:ln>
        </p:spPr>
      </p:pic>
      <p:pic>
        <p:nvPicPr>
          <p:cNvPr id="683" name="Google Shape;683;g2a7a8a8523b_0_237"/>
          <p:cNvPicPr preferRelativeResize="0"/>
          <p:nvPr/>
        </p:nvPicPr>
        <p:blipFill rotWithShape="1">
          <a:blip r:embed="rId5">
            <a:alphaModFix/>
          </a:blip>
          <a:srcRect/>
          <a:stretch/>
        </p:blipFill>
        <p:spPr>
          <a:xfrm>
            <a:off x="8553200" y="2036594"/>
            <a:ext cx="2434324" cy="18257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Google Shape;688;g2a7a8a8523b_0_254"/>
          <p:cNvPicPr preferRelativeResize="0"/>
          <p:nvPr/>
        </p:nvPicPr>
        <p:blipFill rotWithShape="1">
          <a:blip r:embed="rId3">
            <a:alphaModFix/>
          </a:blip>
          <a:srcRect/>
          <a:stretch/>
        </p:blipFill>
        <p:spPr>
          <a:xfrm>
            <a:off x="0" y="0"/>
            <a:ext cx="12246357" cy="6913347"/>
          </a:xfrm>
          <a:prstGeom prst="rect">
            <a:avLst/>
          </a:prstGeom>
          <a:noFill/>
          <a:ln>
            <a:noFill/>
          </a:ln>
        </p:spPr>
      </p:pic>
      <p:sp>
        <p:nvSpPr>
          <p:cNvPr id="689" name="Google Shape;689;g2a7a8a8523b_0_254"/>
          <p:cNvSpPr txBox="1">
            <a:spLocks noGrp="1"/>
          </p:cNvSpPr>
          <p:nvPr>
            <p:ph type="title" idx="4294967295"/>
          </p:nvPr>
        </p:nvSpPr>
        <p:spPr>
          <a:xfrm>
            <a:off x="917388" y="2480463"/>
            <a:ext cx="10509600" cy="716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Exo Black"/>
              <a:buNone/>
            </a:pPr>
            <a:r>
              <a:rPr lang="en-US" sz="4600">
                <a:solidFill>
                  <a:schemeClr val="lt1"/>
                </a:solidFill>
                <a:latin typeface="Exo Black"/>
                <a:ea typeface="Exo Black"/>
                <a:cs typeface="Exo Black"/>
                <a:sym typeface="Exo Black"/>
              </a:rPr>
              <a:t>X School 18+ |</a:t>
            </a:r>
            <a:r>
              <a:rPr lang="en-US" sz="4600">
                <a:solidFill>
                  <a:srgbClr val="E11F26"/>
                </a:solidFill>
                <a:latin typeface="Exo Black"/>
                <a:ea typeface="Exo Black"/>
                <a:cs typeface="Exo Black"/>
                <a:sym typeface="Exo Black"/>
              </a:rPr>
              <a:t> </a:t>
            </a:r>
            <a:r>
              <a:rPr lang="en-US" sz="4600">
                <a:solidFill>
                  <a:schemeClr val="lt1"/>
                </a:solidFill>
                <a:latin typeface="Exo Black"/>
                <a:ea typeface="Exo Black"/>
                <a:cs typeface="Exo Black"/>
                <a:sym typeface="Exo Black"/>
              </a:rPr>
              <a:t>ITBA</a:t>
            </a:r>
            <a:endParaRPr sz="4600">
              <a:solidFill>
                <a:schemeClr val="lt1"/>
              </a:solidFill>
              <a:latin typeface="Exo Black"/>
              <a:ea typeface="Exo Black"/>
              <a:cs typeface="Exo Black"/>
              <a:sym typeface="Exo Black"/>
            </a:endParaRPr>
          </a:p>
        </p:txBody>
      </p:sp>
      <p:sp>
        <p:nvSpPr>
          <p:cNvPr id="690" name="Google Shape;690;g2a7a8a8523b_0_254"/>
          <p:cNvSpPr txBox="1">
            <a:spLocks noGrp="1"/>
          </p:cNvSpPr>
          <p:nvPr>
            <p:ph type="body" idx="4294967295"/>
          </p:nvPr>
        </p:nvSpPr>
        <p:spPr>
          <a:xfrm>
            <a:off x="1632363" y="3352588"/>
            <a:ext cx="9501600" cy="10803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000"/>
              <a:buNone/>
            </a:pPr>
            <a:r>
              <a:rPr lang="en-US" sz="3300">
                <a:solidFill>
                  <a:schemeClr val="lt1"/>
                </a:solidFill>
                <a:latin typeface="Exo Medium"/>
                <a:ea typeface="Exo Medium"/>
                <a:cs typeface="Exo Medium"/>
                <a:sym typeface="Exo Medium"/>
              </a:rPr>
              <a:t>Trang bị hành trang vào ngành ITBA - </a:t>
            </a:r>
            <a:endParaRPr sz="3300">
              <a:solidFill>
                <a:schemeClr val="lt1"/>
              </a:solidFill>
              <a:latin typeface="Exo Medium"/>
              <a:ea typeface="Exo Medium"/>
              <a:cs typeface="Exo Medium"/>
              <a:sym typeface="Exo Medium"/>
            </a:endParaRPr>
          </a:p>
          <a:p>
            <a:pPr marL="0" lvl="0" indent="0" algn="ctr" rtl="0">
              <a:lnSpc>
                <a:spcPct val="90000"/>
              </a:lnSpc>
              <a:spcBef>
                <a:spcPts val="0"/>
              </a:spcBef>
              <a:spcAft>
                <a:spcPts val="0"/>
              </a:spcAft>
              <a:buClr>
                <a:schemeClr val="lt1"/>
              </a:buClr>
              <a:buSzPts val="4000"/>
              <a:buNone/>
            </a:pPr>
            <a:r>
              <a:rPr lang="en-US" sz="3300">
                <a:solidFill>
                  <a:schemeClr val="lt1"/>
                </a:solidFill>
                <a:latin typeface="Exo Medium"/>
                <a:ea typeface="Exo Medium"/>
                <a:cs typeface="Exo Medium"/>
                <a:sym typeface="Exo Medium"/>
              </a:rPr>
              <a:t>Chinh phục thị trường tuyển dụng Kỷ nguyên số</a:t>
            </a:r>
            <a:endParaRPr sz="2100"/>
          </a:p>
        </p:txBody>
      </p:sp>
      <p:pic>
        <p:nvPicPr>
          <p:cNvPr id="691" name="Google Shape;691;g2a7a8a8523b_0_254"/>
          <p:cNvPicPr preferRelativeResize="0"/>
          <p:nvPr/>
        </p:nvPicPr>
        <p:blipFill rotWithShape="1">
          <a:blip r:embed="rId4">
            <a:alphaModFix/>
          </a:blip>
          <a:srcRect/>
          <a:stretch/>
        </p:blipFill>
        <p:spPr>
          <a:xfrm>
            <a:off x="5503162" y="537320"/>
            <a:ext cx="1642874" cy="73043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2a7a8a8523b_0_261"/>
          <p:cNvSpPr txBox="1"/>
          <p:nvPr/>
        </p:nvSpPr>
        <p:spPr>
          <a:xfrm>
            <a:off x="283950" y="401775"/>
            <a:ext cx="9617400" cy="104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dk1"/>
                </a:solidFill>
                <a:latin typeface="Exo"/>
                <a:ea typeface="Exo"/>
                <a:cs typeface="Exo"/>
                <a:sym typeface="Exo"/>
              </a:rPr>
              <a:t>YÊU CẦU NĂNG LỰC TĂNG CAO - NHÂN SỰ THEO HƯỚNG FULLSTACK</a:t>
            </a:r>
            <a:endParaRPr sz="1900" b="1" i="0" u="none" strike="noStrike" cap="none">
              <a:solidFill>
                <a:schemeClr val="dk1"/>
              </a:solidFill>
              <a:latin typeface="Exo"/>
              <a:ea typeface="Exo"/>
              <a:cs typeface="Exo"/>
              <a:sym typeface="Exo"/>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Exo"/>
                <a:ea typeface="Exo"/>
                <a:cs typeface="Exo"/>
                <a:sym typeface="Exo"/>
              </a:rPr>
              <a:t>Thực tế, doanh nghiệp vẫn phải đối mặt với tình trạng</a:t>
            </a:r>
            <a:r>
              <a:rPr lang="en-US" sz="1900" b="1" i="0" u="none" strike="noStrike" cap="none">
                <a:solidFill>
                  <a:schemeClr val="dk1"/>
                </a:solidFill>
                <a:latin typeface="Exo"/>
                <a:ea typeface="Exo"/>
                <a:cs typeface="Exo"/>
                <a:sym typeface="Exo"/>
              </a:rPr>
              <a:t> </a:t>
            </a:r>
            <a:r>
              <a:rPr lang="en-US" sz="1900" b="1" i="0" u="none" strike="noStrike" cap="none">
                <a:solidFill>
                  <a:srgbClr val="E31F26"/>
                </a:solidFill>
                <a:latin typeface="Exo"/>
                <a:ea typeface="Exo"/>
                <a:cs typeface="Exo"/>
                <a:sym typeface="Exo"/>
              </a:rPr>
              <a:t>thiếu hụt nhân sự</a:t>
            </a:r>
            <a:r>
              <a:rPr lang="en-US" sz="1900" b="0" i="0" u="none" strike="noStrike" cap="none">
                <a:solidFill>
                  <a:srgbClr val="E31F26"/>
                </a:solidFill>
                <a:latin typeface="Exo"/>
                <a:ea typeface="Exo"/>
                <a:cs typeface="Exo"/>
                <a:sym typeface="Exo"/>
              </a:rPr>
              <a:t> </a:t>
            </a:r>
            <a:r>
              <a:rPr lang="en-US" sz="1900" b="0" i="0" u="none" strike="noStrike" cap="none">
                <a:solidFill>
                  <a:schemeClr val="dk1"/>
                </a:solidFill>
                <a:latin typeface="Exo"/>
                <a:ea typeface="Exo"/>
                <a:cs typeface="Exo"/>
                <a:sym typeface="Exo"/>
              </a:rPr>
              <a:t>khi chỉ một phần nhỏ SV đáp ứng yêu cầu tuyển dụng.</a:t>
            </a:r>
            <a:endParaRPr sz="1900" b="0" i="0" u="none" strike="noStrike" cap="none">
              <a:solidFill>
                <a:schemeClr val="dk1"/>
              </a:solidFill>
              <a:latin typeface="Exo"/>
              <a:ea typeface="Exo"/>
              <a:cs typeface="Exo"/>
              <a:sym typeface="Exo"/>
            </a:endParaRPr>
          </a:p>
        </p:txBody>
      </p:sp>
      <p:pic>
        <p:nvPicPr>
          <p:cNvPr id="698" name="Google Shape;698;g2a7a8a8523b_0_261"/>
          <p:cNvPicPr preferRelativeResize="0"/>
          <p:nvPr/>
        </p:nvPicPr>
        <p:blipFill rotWithShape="1">
          <a:blip r:embed="rId3">
            <a:alphaModFix/>
          </a:blip>
          <a:srcRect/>
          <a:stretch/>
        </p:blipFill>
        <p:spPr>
          <a:xfrm>
            <a:off x="8778499" y="2057775"/>
            <a:ext cx="2500925" cy="3235725"/>
          </a:xfrm>
          <a:prstGeom prst="rect">
            <a:avLst/>
          </a:prstGeom>
          <a:noFill/>
          <a:ln>
            <a:noFill/>
          </a:ln>
        </p:spPr>
      </p:pic>
      <p:pic>
        <p:nvPicPr>
          <p:cNvPr id="699" name="Google Shape;699;g2a7a8a8523b_0_261"/>
          <p:cNvPicPr preferRelativeResize="0"/>
          <p:nvPr/>
        </p:nvPicPr>
        <p:blipFill rotWithShape="1">
          <a:blip r:embed="rId4">
            <a:alphaModFix/>
          </a:blip>
          <a:srcRect/>
          <a:stretch/>
        </p:blipFill>
        <p:spPr>
          <a:xfrm>
            <a:off x="1143000" y="1582575"/>
            <a:ext cx="5944650" cy="4955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g2a7a8a8523b_0_268"/>
          <p:cNvPicPr preferRelativeResize="0"/>
          <p:nvPr/>
        </p:nvPicPr>
        <p:blipFill rotWithShape="1">
          <a:blip r:embed="rId3">
            <a:alphaModFix/>
          </a:blip>
          <a:srcRect/>
          <a:stretch/>
        </p:blipFill>
        <p:spPr>
          <a:xfrm>
            <a:off x="2507400" y="2054300"/>
            <a:ext cx="7177176" cy="4580750"/>
          </a:xfrm>
          <a:prstGeom prst="rect">
            <a:avLst/>
          </a:prstGeom>
          <a:noFill/>
          <a:ln>
            <a:noFill/>
          </a:ln>
        </p:spPr>
      </p:pic>
      <p:sp>
        <p:nvSpPr>
          <p:cNvPr id="706" name="Google Shape;706;g2a7a8a8523b_0_268"/>
          <p:cNvSpPr txBox="1"/>
          <p:nvPr/>
        </p:nvSpPr>
        <p:spPr>
          <a:xfrm>
            <a:off x="648425" y="402700"/>
            <a:ext cx="9522300" cy="13194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900"/>
              <a:buFont typeface="Arial"/>
              <a:buNone/>
            </a:pPr>
            <a:r>
              <a:rPr lang="en-US" sz="2000" b="1" i="0" u="none" strike="noStrike" cap="none">
                <a:solidFill>
                  <a:schemeClr val="dk1"/>
                </a:solidFill>
                <a:latin typeface="Exo"/>
                <a:ea typeface="Exo"/>
                <a:cs typeface="Exo"/>
                <a:sym typeface="Exo"/>
              </a:rPr>
              <a:t>YÊU CẦU KỸ NĂNG CAO - </a:t>
            </a:r>
            <a:r>
              <a:rPr lang="en-US" sz="1700" b="0" i="0" u="none" strike="noStrike" cap="none">
                <a:solidFill>
                  <a:schemeClr val="dk1"/>
                </a:solidFill>
                <a:latin typeface="Exo"/>
                <a:ea typeface="Exo"/>
                <a:cs typeface="Exo"/>
                <a:sym typeface="Exo"/>
              </a:rPr>
              <a:t>Ngoài các kỹ năng chuyên môn - nghiệp vụ, Nhà tuyển dụng còn </a:t>
            </a:r>
            <a:endParaRPr sz="1700" b="0" i="0" u="none" strike="noStrike" cap="none">
              <a:solidFill>
                <a:schemeClr val="dk1"/>
              </a:solidFill>
              <a:latin typeface="Exo"/>
              <a:ea typeface="Exo"/>
              <a:cs typeface="Exo"/>
              <a:sym typeface="Exo"/>
            </a:endParaRPr>
          </a:p>
          <a:p>
            <a:pPr marL="0" marR="0" lvl="0" indent="0" algn="just" rtl="0">
              <a:lnSpc>
                <a:spcPct val="115000"/>
              </a:lnSpc>
              <a:spcBef>
                <a:spcPts val="0"/>
              </a:spcBef>
              <a:spcAft>
                <a:spcPts val="0"/>
              </a:spcAft>
              <a:buClr>
                <a:srgbClr val="000000"/>
              </a:buClr>
              <a:buSzPts val="1900"/>
              <a:buFont typeface="Arial"/>
              <a:buNone/>
            </a:pPr>
            <a:r>
              <a:rPr lang="en-US" sz="1700" b="0" i="0" u="none" strike="noStrike" cap="none">
                <a:solidFill>
                  <a:schemeClr val="dk1"/>
                </a:solidFill>
                <a:latin typeface="Exo"/>
                <a:ea typeface="Exo"/>
                <a:cs typeface="Exo"/>
                <a:sym typeface="Exo"/>
              </a:rPr>
              <a:t>yêu cầu ở ứng viên fresher các kỹ năng lợi thế cạnh tranh:</a:t>
            </a:r>
            <a:endParaRPr sz="1700" b="0" i="0" u="none" strike="noStrike" cap="none">
              <a:solidFill>
                <a:schemeClr val="dk1"/>
              </a:solidFill>
              <a:latin typeface="Exo"/>
              <a:ea typeface="Exo"/>
              <a:cs typeface="Exo"/>
              <a:sym typeface="Exo"/>
            </a:endParaRPr>
          </a:p>
          <a:p>
            <a:pPr marL="457200" marR="0" lvl="0" indent="-336550" algn="just" rtl="0">
              <a:lnSpc>
                <a:spcPct val="115000"/>
              </a:lnSpc>
              <a:spcBef>
                <a:spcPts val="0"/>
              </a:spcBef>
              <a:spcAft>
                <a:spcPts val="0"/>
              </a:spcAft>
              <a:buClr>
                <a:schemeClr val="dk1"/>
              </a:buClr>
              <a:buSzPts val="1700"/>
              <a:buFont typeface="Exo"/>
              <a:buChar char="-"/>
            </a:pPr>
            <a:r>
              <a:rPr lang="en-US" sz="1700" b="1" i="0" u="none" strike="noStrike" cap="none">
                <a:solidFill>
                  <a:schemeClr val="dk1"/>
                </a:solidFill>
                <a:latin typeface="Exo"/>
                <a:ea typeface="Exo"/>
                <a:cs typeface="Exo"/>
                <a:sym typeface="Exo"/>
              </a:rPr>
              <a:t>Phân tích chiến lược</a:t>
            </a:r>
            <a:r>
              <a:rPr lang="en-US" sz="1700" b="0" i="0" u="none" strike="noStrike" cap="none">
                <a:solidFill>
                  <a:schemeClr val="dk1"/>
                </a:solidFill>
                <a:latin typeface="Exo"/>
                <a:ea typeface="Exo"/>
                <a:cs typeface="Exo"/>
                <a:sym typeface="Exo"/>
              </a:rPr>
              <a:t> (Strategy Analysis) - </a:t>
            </a:r>
            <a:r>
              <a:rPr lang="en-US" sz="1700" b="1" i="0" u="none" strike="noStrike" cap="none">
                <a:solidFill>
                  <a:schemeClr val="dk1"/>
                </a:solidFill>
                <a:latin typeface="Exo"/>
                <a:ea typeface="Exo"/>
                <a:cs typeface="Exo"/>
                <a:sym typeface="Exo"/>
              </a:rPr>
              <a:t>Phân tích dữ liệu</a:t>
            </a:r>
            <a:r>
              <a:rPr lang="en-US" sz="1700" b="0" i="0" u="none" strike="noStrike" cap="none">
                <a:solidFill>
                  <a:schemeClr val="dk1"/>
                </a:solidFill>
                <a:latin typeface="Exo"/>
                <a:ea typeface="Exo"/>
                <a:cs typeface="Exo"/>
                <a:sym typeface="Exo"/>
              </a:rPr>
              <a:t> (Data Analysis) </a:t>
            </a:r>
            <a:endParaRPr sz="1700" b="0" i="0" u="none" strike="noStrike" cap="none">
              <a:solidFill>
                <a:schemeClr val="dk1"/>
              </a:solidFill>
              <a:latin typeface="Exo"/>
              <a:ea typeface="Exo"/>
              <a:cs typeface="Exo"/>
              <a:sym typeface="Exo"/>
            </a:endParaRPr>
          </a:p>
          <a:p>
            <a:pPr marL="457200" marR="0" lvl="0" indent="-336550" algn="just" rtl="0">
              <a:lnSpc>
                <a:spcPct val="115000"/>
              </a:lnSpc>
              <a:spcBef>
                <a:spcPts val="0"/>
              </a:spcBef>
              <a:spcAft>
                <a:spcPts val="0"/>
              </a:spcAft>
              <a:buClr>
                <a:schemeClr val="dk1"/>
              </a:buClr>
              <a:buSzPts val="1700"/>
              <a:buFont typeface="Exo"/>
              <a:buChar char="-"/>
            </a:pPr>
            <a:r>
              <a:rPr lang="en-US" sz="1700" b="1" i="0" u="none" strike="noStrike" cap="none">
                <a:solidFill>
                  <a:schemeClr val="dk1"/>
                </a:solidFill>
                <a:latin typeface="Exo"/>
                <a:ea typeface="Exo"/>
                <a:cs typeface="Exo"/>
                <a:sym typeface="Exo"/>
              </a:rPr>
              <a:t>Quản lý dự án/sản phẩm</a:t>
            </a:r>
            <a:r>
              <a:rPr lang="en-US" sz="1700" b="0" i="0" u="none" strike="noStrike" cap="none">
                <a:solidFill>
                  <a:schemeClr val="dk1"/>
                </a:solidFill>
                <a:latin typeface="Exo"/>
                <a:ea typeface="Exo"/>
                <a:cs typeface="Exo"/>
                <a:sym typeface="Exo"/>
              </a:rPr>
              <a:t> (Project/Product Management)</a:t>
            </a:r>
            <a:endParaRPr sz="1700" b="0" i="0" u="none" strike="noStrike" cap="none">
              <a:solidFill>
                <a:schemeClr val="dk1"/>
              </a:solidFill>
              <a:latin typeface="Exo"/>
              <a:ea typeface="Exo"/>
              <a:cs typeface="Exo"/>
              <a:sym typeface="Exo"/>
            </a:endParaRPr>
          </a:p>
          <a:p>
            <a:pPr marL="0" marR="0" lvl="0" indent="0" algn="just" rtl="0">
              <a:lnSpc>
                <a:spcPct val="115000"/>
              </a:lnSpc>
              <a:spcBef>
                <a:spcPts val="0"/>
              </a:spcBef>
              <a:spcAft>
                <a:spcPts val="0"/>
              </a:spcAft>
              <a:buClr>
                <a:srgbClr val="000000"/>
              </a:buClr>
              <a:buSzPts val="1900"/>
              <a:buFont typeface="Arial"/>
              <a:buNone/>
            </a:pPr>
            <a:endParaRPr sz="1700" b="1" i="0" u="none" strike="noStrike" cap="none">
              <a:solidFill>
                <a:srgbClr val="E31F26"/>
              </a:solidFill>
              <a:latin typeface="Exo"/>
              <a:ea typeface="Exo"/>
              <a:cs typeface="Exo"/>
              <a:sym typeface="Ex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a7a8a8523b_0_0"/>
          <p:cNvSpPr>
            <a:spLocks noGrp="1"/>
          </p:cNvSpPr>
          <p:nvPr>
            <p:ph type="pic" idx="2"/>
          </p:nvPr>
        </p:nvSpPr>
        <p:spPr>
          <a:xfrm>
            <a:off x="5867401" y="1176112"/>
            <a:ext cx="4189500" cy="4202100"/>
          </a:xfrm>
          <a:prstGeom prst="rect">
            <a:avLst/>
          </a:prstGeom>
        </p:spPr>
      </p:sp>
      <p:pic>
        <p:nvPicPr>
          <p:cNvPr id="333" name="Google Shape;333;g2a7a8a8523b_0_0" descr="Hi chào mừng bạn đã ghé xem channel của mình. Mình là một Senior DA, 1 data analytics trainer với kinh nghiệm 6 năm đi làm trong lĩnh vực Fintech. &#10;&#10;Hôm nay, mình mời mọi người cùng xem một ngày làm việc của Data Analyst ở ZaloPay (thuộc VNG Corp) có gì thú vị không nha. Mình hi vọng, qua chiếc video này sẽ mang đến cho các bạn đang tìm hiểu về nghề Data Analyst, về lĩnh vực Data Science thêm 1 góc nhìn, 1 trải nghiệm.&#10;&#10;&quot;Day in the life of a Data Analyst&quot; của mình bắt đầu từ 7h30 sáng và kết thúc lúc 10h tối. &#10;Những thước phim này mình ghi hình vào năm ngoái nhưng mãi đến hôm nay mới hoàn thành để ghi lại hành trình đi làm này, chặng đường của cái nghề Data Analyst, một chuyên viên phân tích dữ liệu làm cho một công ty Fintech ở Việt Nam. &#10;&#10;Các bạn xem video ủng hộ mình 1 LIKE &amp; 1 Subscribe nha ^_^. &#10;&#10;👉 Link tải hướng dẫn dashboard chuyên nghiệp: https://www.infocepts.com/pdf/books/Guide_to_becoming_a_data_storyteller.pdf&#10;&#10;️⛳ Lớp học phân tích dữ liệu với SQL của mình: https://madzynguyen.com/khoa-hoc-practical-sql-for-data-analytics/&#10;&#10;️🍀️🍀️🍀 Kết nối với mình:&#10;&#10;- LinkedIn: https://www.linkedin.com/in/ntrunghieu/&#10;- IG: https://www.instagram.com/mazhocdata/&#10;- FB: https://www.facebook.com/hieunguyen140196/&#10;- Blog: https://madzynguyen.com/&#10;- FB group: https://www.facebook.com/groups/mazhocdata&#10;&#10;🌿🌿🌿 Nguồn học Data miễn phí:&#10;&#10;- Khóa SQL: https://www.udacity.com/course/sql-for-data-analysis--ud198&#10;- Top 9 khóa học Excel FREE: https://madzynguyen.com/tong-hop-cac-khoa-hoc-excel/&#10;- Nguồn học Statistics: https://madzynguyen.com/nguon-hoc-thong-ke-statistics/&#10;- 14 khóa học FREE của Google: https://madzynguyen.com/cac-khoa-hoc-free-cua-google/&#10;&#10;Timestamp: &#10;0:00 Morning routine &#10;1:19 Giới thiệu công ty VNG&#10;2:32 Task 1 &amp; 2: Làm dashboard &amp; Support dữ liệu &#10;4:55 Lunch time&#10;5:47 Task 3: Sửa Data pipeline &#10;6:57 Công việc partime&#10;&#10;&#10;#dataanalyst #dataanalysis #dataanalytics #businessintelligence #mazhocdata #dayinthelife" title="Một ngày làm Data Analyst tại VNG | Day in the life of a Data Analyst">
            <a:hlinkClick r:id="rId3"/>
          </p:cNvPr>
          <p:cNvPicPr preferRelativeResize="0"/>
          <p:nvPr/>
        </p:nvPicPr>
        <p:blipFill>
          <a:blip r:embed="rId4">
            <a:alphaModFix/>
          </a:blip>
          <a:stretch>
            <a:fillRect/>
          </a:stretch>
        </p:blipFill>
        <p:spPr>
          <a:xfrm>
            <a:off x="-118533" y="0"/>
            <a:ext cx="12310534" cy="6924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2a7a8a8523b_0_274"/>
          <p:cNvSpPr/>
          <p:nvPr/>
        </p:nvSpPr>
        <p:spPr>
          <a:xfrm>
            <a:off x="1202550" y="1874500"/>
            <a:ext cx="4208400" cy="2820900"/>
          </a:xfrm>
          <a:prstGeom prst="roundRect">
            <a:avLst>
              <a:gd name="adj" fmla="val 16667"/>
            </a:avLst>
          </a:prstGeom>
          <a:solidFill>
            <a:srgbClr val="FFFFFF"/>
          </a:solid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13" name="Google Shape;713;g2a7a8a8523b_0_274"/>
          <p:cNvSpPr txBox="1"/>
          <p:nvPr/>
        </p:nvSpPr>
        <p:spPr>
          <a:xfrm>
            <a:off x="648425" y="402700"/>
            <a:ext cx="9522300" cy="13194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900"/>
              <a:buFont typeface="Arial"/>
              <a:buNone/>
            </a:pPr>
            <a:r>
              <a:rPr lang="en-US" sz="1900" b="1" i="0" u="none" strike="noStrike" cap="none">
                <a:solidFill>
                  <a:schemeClr val="dk1"/>
                </a:solidFill>
                <a:latin typeface="Exo"/>
                <a:ea typeface="Exo"/>
                <a:cs typeface="Exo"/>
                <a:sym typeface="Exo"/>
              </a:rPr>
              <a:t>CẠNH TRANH CAO - </a:t>
            </a:r>
            <a:r>
              <a:rPr lang="en-US" sz="1600" b="0" i="0" u="none" strike="noStrike" cap="none">
                <a:solidFill>
                  <a:schemeClr val="dk1"/>
                </a:solidFill>
                <a:latin typeface="Exo"/>
                <a:ea typeface="Exo"/>
                <a:cs typeface="Exo"/>
                <a:sym typeface="Exo"/>
              </a:rPr>
              <a:t>Thị trường tuyển dụng BA hiện tại thay đổi, nhà tuyển dụng chuyển sang </a:t>
            </a:r>
            <a:endParaRPr sz="1600" b="0" i="0" u="none" strike="noStrike" cap="none">
              <a:solidFill>
                <a:schemeClr val="dk1"/>
              </a:solidFill>
              <a:latin typeface="Exo"/>
              <a:ea typeface="Exo"/>
              <a:cs typeface="Exo"/>
              <a:sym typeface="Exo"/>
            </a:endParaRPr>
          </a:p>
          <a:p>
            <a:pPr marL="0" marR="0" lvl="0" indent="0" algn="just" rtl="0">
              <a:lnSpc>
                <a:spcPct val="100000"/>
              </a:lnSpc>
              <a:spcBef>
                <a:spcPts val="0"/>
              </a:spcBef>
              <a:spcAft>
                <a:spcPts val="0"/>
              </a:spcAft>
              <a:buClr>
                <a:srgbClr val="000000"/>
              </a:buClr>
              <a:buSzPts val="1900"/>
              <a:buFont typeface="Arial"/>
              <a:buNone/>
            </a:pPr>
            <a:r>
              <a:rPr lang="en-US" sz="1600" b="1" i="0" u="none" strike="noStrike" cap="none">
                <a:solidFill>
                  <a:srgbClr val="E11F26"/>
                </a:solidFill>
                <a:latin typeface="Exo"/>
                <a:ea typeface="Exo"/>
                <a:cs typeface="Exo"/>
                <a:sym typeface="Exo"/>
              </a:rPr>
              <a:t>ưu tiên ứng viên có thể đưa ra giải pháp </a:t>
            </a:r>
            <a:r>
              <a:rPr lang="en-US" sz="1600" b="0" i="0" u="none" strike="noStrike" cap="none">
                <a:solidFill>
                  <a:schemeClr val="dk1"/>
                </a:solidFill>
                <a:latin typeface="Exo"/>
                <a:ea typeface="Exo"/>
                <a:cs typeface="Exo"/>
                <a:sym typeface="Exo"/>
              </a:rPr>
              <a:t>với lĩnh vực. </a:t>
            </a:r>
            <a:endParaRPr sz="1600" b="0" i="0" u="none" strike="noStrike" cap="none">
              <a:solidFill>
                <a:schemeClr val="dk1"/>
              </a:solidFill>
              <a:latin typeface="Exo"/>
              <a:ea typeface="Exo"/>
              <a:cs typeface="Exo"/>
              <a:sym typeface="Exo"/>
            </a:endParaRPr>
          </a:p>
          <a:p>
            <a:pPr marL="0" marR="0" lvl="0" indent="0" algn="just" rtl="0">
              <a:lnSpc>
                <a:spcPct val="100000"/>
              </a:lnSpc>
              <a:spcBef>
                <a:spcPts val="0"/>
              </a:spcBef>
              <a:spcAft>
                <a:spcPts val="0"/>
              </a:spcAft>
              <a:buClr>
                <a:schemeClr val="dk1"/>
              </a:buClr>
              <a:buSzPts val="1100"/>
              <a:buFont typeface="Arial"/>
              <a:buNone/>
            </a:pPr>
            <a:r>
              <a:rPr lang="en-US" sz="1600" b="0" i="0" u="none" strike="noStrike" cap="none">
                <a:solidFill>
                  <a:schemeClr val="dk1"/>
                </a:solidFill>
                <a:latin typeface="Exo"/>
                <a:ea typeface="Exo"/>
                <a:cs typeface="Exo"/>
                <a:sym typeface="Exo"/>
              </a:rPr>
              <a:t>⇒ Nếu không trau dồi cho mình khả năng phân tích và làm việc - xử lý các dự án kinh doanh thực tế, kể cả nhóm </a:t>
            </a:r>
            <a:r>
              <a:rPr lang="en-US" sz="1600" b="1" i="0" u="none" strike="noStrike" cap="none">
                <a:solidFill>
                  <a:schemeClr val="dk1"/>
                </a:solidFill>
                <a:latin typeface="Exo"/>
                <a:ea typeface="Exo"/>
                <a:cs typeface="Exo"/>
                <a:sym typeface="Exo"/>
              </a:rPr>
              <a:t>sinh viên chuyên ngành cũng gặp khó khăn sau tốt nghiệp dù ngành hot. </a:t>
            </a:r>
            <a:endParaRPr sz="1600" b="1" i="0" u="none" strike="noStrike" cap="none">
              <a:solidFill>
                <a:schemeClr val="dk1"/>
              </a:solidFill>
              <a:latin typeface="Exo"/>
              <a:ea typeface="Exo"/>
              <a:cs typeface="Exo"/>
              <a:sym typeface="Exo"/>
            </a:endParaRPr>
          </a:p>
        </p:txBody>
      </p:sp>
      <p:sp>
        <p:nvSpPr>
          <p:cNvPr id="714" name="Google Shape;714;g2a7a8a8523b_0_274"/>
          <p:cNvSpPr/>
          <p:nvPr/>
        </p:nvSpPr>
        <p:spPr>
          <a:xfrm>
            <a:off x="2589350" y="5096675"/>
            <a:ext cx="1324500" cy="41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Trước</a:t>
            </a:r>
            <a:endParaRPr sz="1400" b="1" i="0" u="none" strike="noStrike" cap="none">
              <a:solidFill>
                <a:srgbClr val="000000"/>
              </a:solidFill>
              <a:latin typeface="Exo"/>
              <a:ea typeface="Exo"/>
              <a:cs typeface="Exo"/>
              <a:sym typeface="Exo"/>
            </a:endParaRPr>
          </a:p>
        </p:txBody>
      </p:sp>
      <p:sp>
        <p:nvSpPr>
          <p:cNvPr id="715" name="Google Shape;715;g2a7a8a8523b_0_274"/>
          <p:cNvSpPr/>
          <p:nvPr/>
        </p:nvSpPr>
        <p:spPr>
          <a:xfrm>
            <a:off x="8308738" y="5014950"/>
            <a:ext cx="1324500" cy="41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Hiện tại</a:t>
            </a:r>
            <a:endParaRPr sz="1400" b="1" i="0" u="none" strike="noStrike" cap="none">
              <a:solidFill>
                <a:srgbClr val="000000"/>
              </a:solidFill>
              <a:latin typeface="Exo"/>
              <a:ea typeface="Exo"/>
              <a:cs typeface="Exo"/>
              <a:sym typeface="Exo"/>
            </a:endParaRPr>
          </a:p>
        </p:txBody>
      </p:sp>
      <p:sp>
        <p:nvSpPr>
          <p:cNvPr id="716" name="Google Shape;716;g2a7a8a8523b_0_274"/>
          <p:cNvSpPr txBox="1"/>
          <p:nvPr/>
        </p:nvSpPr>
        <p:spPr>
          <a:xfrm>
            <a:off x="1619850" y="5612075"/>
            <a:ext cx="3373800" cy="413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Exo"/>
                <a:ea typeface="Exo"/>
                <a:cs typeface="Exo"/>
                <a:sym typeface="Exo"/>
              </a:rPr>
              <a:t>ITBA là </a:t>
            </a:r>
            <a:r>
              <a:rPr lang="en-US" sz="1600" b="1" i="0" u="none" strike="noStrike" cap="none">
                <a:solidFill>
                  <a:schemeClr val="dk1"/>
                </a:solidFill>
                <a:latin typeface="Exo"/>
                <a:ea typeface="Exo"/>
                <a:cs typeface="Exo"/>
                <a:sym typeface="Exo"/>
              </a:rPr>
              <a:t>cầu nối</a:t>
            </a:r>
            <a:r>
              <a:rPr lang="en-US" sz="1600" b="0" i="0" u="none" strike="noStrike" cap="none">
                <a:solidFill>
                  <a:schemeClr val="dk1"/>
                </a:solidFill>
                <a:latin typeface="Exo"/>
                <a:ea typeface="Exo"/>
                <a:cs typeface="Exo"/>
                <a:sym typeface="Exo"/>
              </a:rPr>
              <a:t> của </a:t>
            </a:r>
            <a:endParaRPr sz="16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100"/>
              <a:buFont typeface="Arial"/>
              <a:buNone/>
            </a:pPr>
            <a:r>
              <a:rPr lang="en-US" sz="1600" b="1" i="0" u="none" strike="noStrike" cap="none">
                <a:solidFill>
                  <a:schemeClr val="dk1"/>
                </a:solidFill>
                <a:latin typeface="Exo"/>
                <a:ea typeface="Exo"/>
                <a:cs typeface="Exo"/>
                <a:sym typeface="Exo"/>
              </a:rPr>
              <a:t>Khách hàng</a:t>
            </a:r>
            <a:r>
              <a:rPr lang="en-US" sz="1600" b="0" i="0" u="none" strike="noStrike" cap="none">
                <a:solidFill>
                  <a:schemeClr val="dk1"/>
                </a:solidFill>
                <a:latin typeface="Exo"/>
                <a:ea typeface="Exo"/>
                <a:cs typeface="Exo"/>
                <a:sym typeface="Exo"/>
              </a:rPr>
              <a:t> và </a:t>
            </a:r>
            <a:r>
              <a:rPr lang="en-US" sz="1600" b="1" i="0" u="none" strike="noStrike" cap="none">
                <a:solidFill>
                  <a:schemeClr val="dk1"/>
                </a:solidFill>
                <a:latin typeface="Exo"/>
                <a:ea typeface="Exo"/>
                <a:cs typeface="Exo"/>
                <a:sym typeface="Exo"/>
              </a:rPr>
              <a:t>Team Dev</a:t>
            </a:r>
            <a:endParaRPr sz="1600" b="1"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E11F26"/>
              </a:solidFill>
              <a:latin typeface="Exo"/>
              <a:ea typeface="Exo"/>
              <a:cs typeface="Exo"/>
              <a:sym typeface="Exo"/>
            </a:endParaRPr>
          </a:p>
        </p:txBody>
      </p:sp>
      <p:sp>
        <p:nvSpPr>
          <p:cNvPr id="717" name="Google Shape;717;g2a7a8a8523b_0_274"/>
          <p:cNvSpPr txBox="1"/>
          <p:nvPr/>
        </p:nvSpPr>
        <p:spPr>
          <a:xfrm>
            <a:off x="7360300" y="5612075"/>
            <a:ext cx="3373800" cy="577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Arial"/>
              <a:buNone/>
            </a:pPr>
            <a:r>
              <a:rPr lang="en-US" sz="1600" b="0" i="0" u="none" strike="noStrike" cap="none">
                <a:solidFill>
                  <a:schemeClr val="dk1"/>
                </a:solidFill>
                <a:latin typeface="Exo"/>
                <a:ea typeface="Exo"/>
                <a:cs typeface="Exo"/>
                <a:sym typeface="Exo"/>
              </a:rPr>
              <a:t>ITBA là </a:t>
            </a:r>
            <a:r>
              <a:rPr lang="en-US" sz="1600" b="1" i="0" u="none" strike="noStrike" cap="none">
                <a:solidFill>
                  <a:schemeClr val="dk1"/>
                </a:solidFill>
                <a:latin typeface="Exo"/>
                <a:ea typeface="Exo"/>
                <a:cs typeface="Exo"/>
                <a:sym typeface="Exo"/>
              </a:rPr>
              <a:t>người giải quyết vấn đề</a:t>
            </a:r>
            <a:r>
              <a:rPr lang="en-US" sz="1600" b="0" i="0" u="none" strike="noStrike" cap="none">
                <a:solidFill>
                  <a:schemeClr val="dk1"/>
                </a:solidFill>
                <a:latin typeface="Exo"/>
                <a:ea typeface="Exo"/>
                <a:cs typeface="Exo"/>
                <a:sym typeface="Exo"/>
              </a:rPr>
              <a:t> cho khách hàng, bằng việc tương tác và quản lý dự án team nội bộ</a:t>
            </a:r>
            <a:endParaRPr sz="16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Exo"/>
              <a:ea typeface="Exo"/>
              <a:cs typeface="Exo"/>
              <a:sym typeface="Exo"/>
            </a:endParaRPr>
          </a:p>
        </p:txBody>
      </p:sp>
      <p:sp>
        <p:nvSpPr>
          <p:cNvPr id="718" name="Google Shape;718;g2a7a8a8523b_0_274"/>
          <p:cNvSpPr/>
          <p:nvPr/>
        </p:nvSpPr>
        <p:spPr>
          <a:xfrm>
            <a:off x="4744975" y="5054450"/>
            <a:ext cx="2726700" cy="413100"/>
          </a:xfrm>
          <a:prstGeom prst="rightArrow">
            <a:avLst>
              <a:gd name="adj1" fmla="val 50000"/>
              <a:gd name="adj2" fmla="val 50000"/>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19" name="Google Shape;719;g2a7a8a8523b_0_274"/>
          <p:cNvSpPr/>
          <p:nvPr/>
        </p:nvSpPr>
        <p:spPr>
          <a:xfrm>
            <a:off x="6734575" y="1874500"/>
            <a:ext cx="4208400" cy="2820900"/>
          </a:xfrm>
          <a:prstGeom prst="roundRect">
            <a:avLst>
              <a:gd name="adj" fmla="val 16667"/>
            </a:avLst>
          </a:prstGeom>
          <a:solidFill>
            <a:srgbClr val="FFFFFF"/>
          </a:solid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20" name="Google Shape;720;g2a7a8a8523b_0_274"/>
          <p:cNvSpPr txBox="1"/>
          <p:nvPr/>
        </p:nvSpPr>
        <p:spPr>
          <a:xfrm>
            <a:off x="1804375" y="2150775"/>
            <a:ext cx="29079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900" b="1" i="0" u="none" strike="noStrike" cap="none">
                <a:solidFill>
                  <a:schemeClr val="dk1"/>
                </a:solidFill>
                <a:latin typeface="Exo"/>
                <a:ea typeface="Exo"/>
                <a:cs typeface="Exo"/>
                <a:sym typeface="Exo"/>
              </a:rPr>
              <a:t>IT BA trước đây</a:t>
            </a:r>
            <a:endParaRPr sz="1600" b="1" i="0" u="none" strike="noStrike" cap="none">
              <a:solidFill>
                <a:schemeClr val="dk1"/>
              </a:solidFill>
              <a:latin typeface="Exo"/>
              <a:ea typeface="Exo"/>
              <a:cs typeface="Exo"/>
              <a:sym typeface="Exo"/>
            </a:endParaRPr>
          </a:p>
        </p:txBody>
      </p:sp>
      <p:sp>
        <p:nvSpPr>
          <p:cNvPr id="721" name="Google Shape;721;g2a7a8a8523b_0_274"/>
          <p:cNvSpPr txBox="1"/>
          <p:nvPr/>
        </p:nvSpPr>
        <p:spPr>
          <a:xfrm>
            <a:off x="7391125" y="2074575"/>
            <a:ext cx="29079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900" b="1" i="0" u="none" strike="noStrike" cap="none">
                <a:solidFill>
                  <a:schemeClr val="dk1"/>
                </a:solidFill>
                <a:latin typeface="Exo"/>
                <a:ea typeface="Exo"/>
                <a:cs typeface="Exo"/>
                <a:sym typeface="Exo"/>
              </a:rPr>
              <a:t>IT BA 2024</a:t>
            </a:r>
            <a:endParaRPr sz="1600" b="1" i="0" u="none" strike="noStrike" cap="none">
              <a:solidFill>
                <a:schemeClr val="dk1"/>
              </a:solidFill>
              <a:latin typeface="Exo"/>
              <a:ea typeface="Exo"/>
              <a:cs typeface="Exo"/>
              <a:sym typeface="Exo"/>
            </a:endParaRPr>
          </a:p>
        </p:txBody>
      </p:sp>
      <p:sp>
        <p:nvSpPr>
          <p:cNvPr id="722" name="Google Shape;722;g2a7a8a8523b_0_274"/>
          <p:cNvSpPr txBox="1"/>
          <p:nvPr/>
        </p:nvSpPr>
        <p:spPr>
          <a:xfrm>
            <a:off x="1524000" y="2559675"/>
            <a:ext cx="3587400" cy="2211900"/>
          </a:xfrm>
          <a:prstGeom prst="rect">
            <a:avLst/>
          </a:prstGeom>
          <a:noFill/>
          <a:ln>
            <a:noFill/>
          </a:ln>
        </p:spPr>
        <p:txBody>
          <a:bodyPr spcFirstLastPara="1" wrap="square" lIns="91425" tIns="91425" rIns="91425" bIns="91425" anchor="t" anchorCtr="0">
            <a:noAutofit/>
          </a:bodyPr>
          <a:lstStyle/>
          <a:p>
            <a:pPr marL="457200" marR="0" lvl="0" indent="-330200" algn="just" rtl="0">
              <a:lnSpc>
                <a:spcPct val="100000"/>
              </a:lnSpc>
              <a:spcBef>
                <a:spcPts val="0"/>
              </a:spcBef>
              <a:spcAft>
                <a:spcPts val="0"/>
              </a:spcAft>
              <a:buClr>
                <a:schemeClr val="dk1"/>
              </a:buClr>
              <a:buSzPts val="1600"/>
              <a:buFont typeface="Exo"/>
              <a:buChar char="-"/>
            </a:pPr>
            <a:r>
              <a:rPr lang="en-US" sz="1600" b="0" i="0" u="none" strike="noStrike" cap="none">
                <a:solidFill>
                  <a:schemeClr val="dk1"/>
                </a:solidFill>
                <a:latin typeface="Exo"/>
                <a:ea typeface="Exo"/>
                <a:cs typeface="Exo"/>
                <a:sym typeface="Exo"/>
              </a:rPr>
              <a:t>Lấy yêu cầu và báo cáo tiến độ với khách hàng</a:t>
            </a:r>
            <a:endParaRPr sz="1600" b="0" i="0" u="none" strike="noStrike" cap="none">
              <a:solidFill>
                <a:schemeClr val="dk1"/>
              </a:solidFill>
              <a:latin typeface="Exo"/>
              <a:ea typeface="Exo"/>
              <a:cs typeface="Exo"/>
              <a:sym typeface="Exo"/>
            </a:endParaRPr>
          </a:p>
          <a:p>
            <a:pPr marL="457200" marR="0" lvl="0" indent="-330200" algn="just" rtl="0">
              <a:lnSpc>
                <a:spcPct val="100000"/>
              </a:lnSpc>
              <a:spcBef>
                <a:spcPts val="0"/>
              </a:spcBef>
              <a:spcAft>
                <a:spcPts val="0"/>
              </a:spcAft>
              <a:buClr>
                <a:schemeClr val="dk1"/>
              </a:buClr>
              <a:buSzPts val="1600"/>
              <a:buFont typeface="Exo"/>
              <a:buChar char="-"/>
            </a:pPr>
            <a:r>
              <a:rPr lang="en-US" sz="1600" b="0" i="0" u="none" strike="noStrike" cap="none">
                <a:solidFill>
                  <a:schemeClr val="dk1"/>
                </a:solidFill>
                <a:latin typeface="Exo"/>
                <a:ea typeface="Exo"/>
                <a:cs typeface="Exo"/>
                <a:sym typeface="Exo"/>
              </a:rPr>
              <a:t>Chuẩn hoá tài liệu</a:t>
            </a:r>
            <a:endParaRPr sz="1600" b="0" i="0" u="none" strike="noStrike" cap="none">
              <a:solidFill>
                <a:schemeClr val="dk1"/>
              </a:solidFill>
              <a:latin typeface="Exo"/>
              <a:ea typeface="Exo"/>
              <a:cs typeface="Exo"/>
              <a:sym typeface="Exo"/>
            </a:endParaRPr>
          </a:p>
          <a:p>
            <a:pPr marL="457200" marR="0" lvl="0" indent="-330200" algn="just" rtl="0">
              <a:lnSpc>
                <a:spcPct val="100000"/>
              </a:lnSpc>
              <a:spcBef>
                <a:spcPts val="0"/>
              </a:spcBef>
              <a:spcAft>
                <a:spcPts val="0"/>
              </a:spcAft>
              <a:buClr>
                <a:schemeClr val="dk1"/>
              </a:buClr>
              <a:buSzPts val="1600"/>
              <a:buFont typeface="Exo"/>
              <a:buChar char="-"/>
            </a:pPr>
            <a:r>
              <a:rPr lang="en-US" sz="1600" b="0" i="0" u="none" strike="noStrike" cap="none">
                <a:solidFill>
                  <a:schemeClr val="dk1"/>
                </a:solidFill>
                <a:latin typeface="Exo"/>
                <a:ea typeface="Exo"/>
                <a:cs typeface="Exo"/>
                <a:sym typeface="Exo"/>
              </a:rPr>
              <a:t>Giao tiếp, làm việc nội bộ để đảm bảo tiến độ</a:t>
            </a:r>
            <a:endParaRPr sz="1600" b="1" i="0" u="none" strike="noStrike" cap="none">
              <a:solidFill>
                <a:schemeClr val="dk1"/>
              </a:solidFill>
              <a:latin typeface="Exo"/>
              <a:ea typeface="Exo"/>
              <a:cs typeface="Exo"/>
              <a:sym typeface="Exo"/>
            </a:endParaRPr>
          </a:p>
        </p:txBody>
      </p:sp>
      <p:sp>
        <p:nvSpPr>
          <p:cNvPr id="723" name="Google Shape;723;g2a7a8a8523b_0_274"/>
          <p:cNvSpPr txBox="1"/>
          <p:nvPr/>
        </p:nvSpPr>
        <p:spPr>
          <a:xfrm>
            <a:off x="6881575" y="2483475"/>
            <a:ext cx="3852600" cy="2211900"/>
          </a:xfrm>
          <a:prstGeom prst="rect">
            <a:avLst/>
          </a:prstGeom>
          <a:noFill/>
          <a:ln>
            <a:noFill/>
          </a:ln>
        </p:spPr>
        <p:txBody>
          <a:bodyPr spcFirstLastPara="1" wrap="square" lIns="91425" tIns="91425" rIns="91425" bIns="91425" anchor="t" anchorCtr="0">
            <a:noAutofit/>
          </a:bodyPr>
          <a:lstStyle/>
          <a:p>
            <a:pPr marL="457200" marR="0" lvl="0" indent="-330200" algn="just" rtl="0">
              <a:lnSpc>
                <a:spcPct val="100000"/>
              </a:lnSpc>
              <a:spcBef>
                <a:spcPts val="0"/>
              </a:spcBef>
              <a:spcAft>
                <a:spcPts val="0"/>
              </a:spcAft>
              <a:buClr>
                <a:schemeClr val="dk1"/>
              </a:buClr>
              <a:buSzPts val="1600"/>
              <a:buFont typeface="Exo"/>
              <a:buChar char="-"/>
            </a:pPr>
            <a:r>
              <a:rPr lang="en-US" sz="1600" b="0" i="0" u="none" strike="noStrike" cap="none">
                <a:solidFill>
                  <a:schemeClr val="dk1"/>
                </a:solidFill>
                <a:latin typeface="Exo"/>
                <a:ea typeface="Exo"/>
                <a:cs typeface="Exo"/>
                <a:sym typeface="Exo"/>
              </a:rPr>
              <a:t>Ngoài các công việc trước đây, ITBA tập trung vào xác định vấn đề, tìm kiếm giải pháp</a:t>
            </a:r>
            <a:endParaRPr sz="1600" b="0" i="0" u="none" strike="noStrike" cap="none">
              <a:solidFill>
                <a:schemeClr val="dk1"/>
              </a:solidFill>
              <a:latin typeface="Exo"/>
              <a:ea typeface="Exo"/>
              <a:cs typeface="Exo"/>
              <a:sym typeface="Exo"/>
            </a:endParaRPr>
          </a:p>
          <a:p>
            <a:pPr marL="457200" marR="0" lvl="0" indent="-330200" algn="just" rtl="0">
              <a:lnSpc>
                <a:spcPct val="100000"/>
              </a:lnSpc>
              <a:spcBef>
                <a:spcPts val="0"/>
              </a:spcBef>
              <a:spcAft>
                <a:spcPts val="0"/>
              </a:spcAft>
              <a:buClr>
                <a:srgbClr val="E31F26"/>
              </a:buClr>
              <a:buSzPts val="1600"/>
              <a:buFont typeface="Exo"/>
              <a:buChar char="-"/>
            </a:pPr>
            <a:r>
              <a:rPr lang="en-US" sz="1600" b="1" i="0" u="none" strike="noStrike" cap="none">
                <a:solidFill>
                  <a:srgbClr val="E31F26"/>
                </a:solidFill>
                <a:latin typeface="Exo"/>
                <a:ea typeface="Exo"/>
                <a:cs typeface="Exo"/>
                <a:sym typeface="Exo"/>
              </a:rPr>
              <a:t>Quản lý dự án</a:t>
            </a:r>
            <a:endParaRPr sz="1600" b="1" i="0" u="none" strike="noStrike" cap="none">
              <a:solidFill>
                <a:srgbClr val="E31F26"/>
              </a:solidFill>
              <a:latin typeface="Exo"/>
              <a:ea typeface="Exo"/>
              <a:cs typeface="Exo"/>
              <a:sym typeface="Exo"/>
            </a:endParaRPr>
          </a:p>
          <a:p>
            <a:pPr marL="457200" marR="0" lvl="0" indent="-330200" algn="just" rtl="0">
              <a:lnSpc>
                <a:spcPct val="100000"/>
              </a:lnSpc>
              <a:spcBef>
                <a:spcPts val="0"/>
              </a:spcBef>
              <a:spcAft>
                <a:spcPts val="0"/>
              </a:spcAft>
              <a:buClr>
                <a:srgbClr val="E31F26"/>
              </a:buClr>
              <a:buSzPts val="1600"/>
              <a:buFont typeface="Exo"/>
              <a:buChar char="-"/>
            </a:pPr>
            <a:r>
              <a:rPr lang="en-US" sz="1600" b="0" i="0" u="none" strike="noStrike" cap="none">
                <a:solidFill>
                  <a:schemeClr val="dk1"/>
                </a:solidFill>
                <a:latin typeface="Exo"/>
                <a:ea typeface="Exo"/>
                <a:cs typeface="Exo"/>
                <a:sym typeface="Exo"/>
              </a:rPr>
              <a:t>Xu hướng tìm kiếm ứng viên</a:t>
            </a:r>
            <a:r>
              <a:rPr lang="en-US" sz="1600" b="1" i="0" u="none" strike="noStrike" cap="none">
                <a:solidFill>
                  <a:srgbClr val="E31F26"/>
                </a:solidFill>
                <a:latin typeface="Exo"/>
                <a:ea typeface="Exo"/>
                <a:cs typeface="Exo"/>
                <a:sym typeface="Exo"/>
              </a:rPr>
              <a:t> DBA = BA + DA </a:t>
            </a:r>
            <a:r>
              <a:rPr lang="en-US" sz="1600" b="0" i="0" u="none" strike="noStrike" cap="none">
                <a:solidFill>
                  <a:schemeClr val="dk1"/>
                </a:solidFill>
                <a:latin typeface="Exo"/>
                <a:ea typeface="Exo"/>
                <a:cs typeface="Exo"/>
                <a:sym typeface="Exo"/>
              </a:rPr>
              <a:t>⇒ Tầm quan trọng của kỹ năng phân tích dữ liệu</a:t>
            </a:r>
            <a:endParaRPr sz="1600" b="0" i="0" u="none" strike="noStrike" cap="none">
              <a:solidFill>
                <a:schemeClr val="dk1"/>
              </a:solidFill>
              <a:latin typeface="Exo"/>
              <a:ea typeface="Exo"/>
              <a:cs typeface="Exo"/>
              <a:sym typeface="Ex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grpSp>
        <p:nvGrpSpPr>
          <p:cNvPr id="729" name="Google Shape;729;g2a7a8a8523b_0_290"/>
          <p:cNvGrpSpPr/>
          <p:nvPr/>
        </p:nvGrpSpPr>
        <p:grpSpPr>
          <a:xfrm>
            <a:off x="-26925" y="1181703"/>
            <a:ext cx="7040200" cy="227357"/>
            <a:chOff x="-820682" y="1172047"/>
            <a:chExt cx="7831146" cy="252900"/>
          </a:xfrm>
        </p:grpSpPr>
        <p:cxnSp>
          <p:nvCxnSpPr>
            <p:cNvPr id="730" name="Google Shape;730;g2a7a8a8523b_0_290"/>
            <p:cNvCxnSpPr/>
            <p:nvPr/>
          </p:nvCxnSpPr>
          <p:spPr>
            <a:xfrm>
              <a:off x="-820682" y="1304844"/>
              <a:ext cx="7581900" cy="0"/>
            </a:xfrm>
            <a:prstGeom prst="straightConnector1">
              <a:avLst/>
            </a:prstGeom>
            <a:noFill/>
            <a:ln w="28575" cap="flat" cmpd="sng">
              <a:solidFill>
                <a:srgbClr val="E31F26"/>
              </a:solidFill>
              <a:prstDash val="solid"/>
              <a:miter lim="800000"/>
              <a:headEnd type="none" w="sm" len="sm"/>
              <a:tailEnd type="none" w="sm" len="sm"/>
            </a:ln>
          </p:spPr>
        </p:cxnSp>
        <p:sp>
          <p:nvSpPr>
            <p:cNvPr id="731" name="Google Shape;731;g2a7a8a8523b_0_290"/>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g2a7a8a8523b_0_290"/>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33" name="Google Shape;733;g2a7a8a8523b_0_290"/>
          <p:cNvSpPr txBox="1"/>
          <p:nvPr/>
        </p:nvSpPr>
        <p:spPr>
          <a:xfrm>
            <a:off x="130350" y="358800"/>
            <a:ext cx="88362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400" b="1" i="0" u="none" strike="noStrike" cap="none">
                <a:solidFill>
                  <a:srgbClr val="000000"/>
                </a:solidFill>
                <a:latin typeface="Exo"/>
                <a:ea typeface="Exo"/>
                <a:cs typeface="Exo"/>
                <a:sym typeface="Exo"/>
              </a:rPr>
              <a:t>MINDX CÓ CHƯƠNG TRÌNH ĐÀO TẠO </a:t>
            </a:r>
            <a:r>
              <a:rPr lang="en-US" sz="2400" b="1" i="0" u="none" strike="noStrike" cap="none">
                <a:solidFill>
                  <a:srgbClr val="E31F26"/>
                </a:solidFill>
                <a:latin typeface="Exo"/>
                <a:ea typeface="Exo"/>
                <a:cs typeface="Exo"/>
                <a:sym typeface="Exo"/>
              </a:rPr>
              <a:t>THỰC TẾ</a:t>
            </a:r>
            <a:r>
              <a:rPr lang="en-US" sz="2400" b="1" i="0" u="none" strike="noStrike" cap="none">
                <a:solidFill>
                  <a:srgbClr val="000000"/>
                </a:solidFill>
                <a:latin typeface="Exo"/>
                <a:ea typeface="Exo"/>
                <a:cs typeface="Exo"/>
                <a:sym typeface="Exo"/>
              </a:rPr>
              <a:t> SÁT NHẤT VỚI </a:t>
            </a:r>
            <a:r>
              <a:rPr lang="en-US" sz="2400" b="1" i="0" u="none" strike="noStrike" cap="none">
                <a:solidFill>
                  <a:srgbClr val="E31F26"/>
                </a:solidFill>
                <a:latin typeface="Exo"/>
                <a:ea typeface="Exo"/>
                <a:cs typeface="Exo"/>
                <a:sym typeface="Exo"/>
              </a:rPr>
              <a:t>YÊU CẦU THỊ TRƯỜNG</a:t>
            </a:r>
            <a:r>
              <a:rPr lang="en-US" sz="2400" b="1" i="0" u="none" strike="noStrike" cap="none">
                <a:solidFill>
                  <a:srgbClr val="000000"/>
                </a:solidFill>
                <a:latin typeface="Exo"/>
                <a:ea typeface="Exo"/>
                <a:cs typeface="Exo"/>
                <a:sym typeface="Exo"/>
              </a:rPr>
              <a:t> CHO VỊ TRÍ </a:t>
            </a:r>
            <a:r>
              <a:rPr lang="en-US" sz="2400" b="1" i="0" u="none" strike="noStrike" cap="none">
                <a:solidFill>
                  <a:srgbClr val="E31F26"/>
                </a:solidFill>
                <a:latin typeface="Exo"/>
                <a:ea typeface="Exo"/>
                <a:cs typeface="Exo"/>
                <a:sym typeface="Exo"/>
              </a:rPr>
              <a:t>IT Business Analyst</a:t>
            </a:r>
            <a:endParaRPr sz="100" b="0" i="0" u="none" strike="noStrike" cap="none">
              <a:solidFill>
                <a:srgbClr val="E31F26"/>
              </a:solidFill>
              <a:latin typeface="Arial"/>
              <a:ea typeface="Arial"/>
              <a:cs typeface="Arial"/>
              <a:sym typeface="Arial"/>
            </a:endParaRPr>
          </a:p>
        </p:txBody>
      </p:sp>
      <p:sp>
        <p:nvSpPr>
          <p:cNvPr id="734" name="Google Shape;734;g2a7a8a8523b_0_290"/>
          <p:cNvSpPr/>
          <p:nvPr/>
        </p:nvSpPr>
        <p:spPr>
          <a:xfrm>
            <a:off x="2690300" y="1695575"/>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KHUNG NĂNG LỰC NHÀ TUYỂN DỤNG YÊU CẦU</a:t>
            </a:r>
            <a:endParaRPr sz="1400" b="1" i="0" u="none" strike="noStrike" cap="none">
              <a:solidFill>
                <a:schemeClr val="lt1"/>
              </a:solidFill>
              <a:latin typeface="Exo"/>
              <a:ea typeface="Exo"/>
              <a:cs typeface="Exo"/>
              <a:sym typeface="Exo"/>
            </a:endParaRPr>
          </a:p>
        </p:txBody>
      </p:sp>
      <p:sp>
        <p:nvSpPr>
          <p:cNvPr id="735" name="Google Shape;735;g2a7a8a8523b_0_290"/>
          <p:cNvSpPr/>
          <p:nvPr/>
        </p:nvSpPr>
        <p:spPr>
          <a:xfrm>
            <a:off x="8420150" y="1695600"/>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KHUNG NĂNG LỰC HỌC VIÊN MINDX</a:t>
            </a:r>
            <a:endParaRPr sz="1400" b="1" i="0" u="none" strike="noStrike" cap="none">
              <a:solidFill>
                <a:schemeClr val="lt1"/>
              </a:solidFill>
              <a:latin typeface="Exo"/>
              <a:ea typeface="Exo"/>
              <a:cs typeface="Exo"/>
              <a:sym typeface="Exo"/>
            </a:endParaRPr>
          </a:p>
        </p:txBody>
      </p:sp>
      <p:sp>
        <p:nvSpPr>
          <p:cNvPr id="736" name="Google Shape;736;g2a7a8a8523b_0_290"/>
          <p:cNvSpPr/>
          <p:nvPr/>
        </p:nvSpPr>
        <p:spPr>
          <a:xfrm>
            <a:off x="772450" y="2803675"/>
            <a:ext cx="1473498" cy="42141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KIẾN THỨC</a:t>
            </a:r>
            <a:endParaRPr sz="1400" b="1" i="0" u="none" strike="noStrike" cap="none">
              <a:solidFill>
                <a:srgbClr val="000000"/>
              </a:solidFill>
              <a:latin typeface="Exo"/>
              <a:ea typeface="Exo"/>
              <a:cs typeface="Exo"/>
              <a:sym typeface="Exo"/>
            </a:endParaRPr>
          </a:p>
        </p:txBody>
      </p:sp>
      <p:sp>
        <p:nvSpPr>
          <p:cNvPr id="737" name="Google Shape;737;g2a7a8a8523b_0_290"/>
          <p:cNvSpPr/>
          <p:nvPr/>
        </p:nvSpPr>
        <p:spPr>
          <a:xfrm>
            <a:off x="772450" y="4017375"/>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KỸ NĂNG</a:t>
            </a:r>
            <a:endParaRPr sz="1400" b="1" i="0" u="none" strike="noStrike" cap="none">
              <a:solidFill>
                <a:srgbClr val="000000"/>
              </a:solidFill>
              <a:latin typeface="Exo"/>
              <a:ea typeface="Exo"/>
              <a:cs typeface="Exo"/>
              <a:sym typeface="Exo"/>
            </a:endParaRPr>
          </a:p>
        </p:txBody>
      </p:sp>
      <p:sp>
        <p:nvSpPr>
          <p:cNvPr id="738" name="Google Shape;738;g2a7a8a8523b_0_290"/>
          <p:cNvSpPr/>
          <p:nvPr/>
        </p:nvSpPr>
        <p:spPr>
          <a:xfrm>
            <a:off x="2458025" y="260355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Kiến thức nghiệp vụ - </a:t>
            </a:r>
            <a:endParaRPr sz="1400" b="0"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Documentation: Chuẩn hoá tài liệu - </a:t>
            </a:r>
            <a:endParaRPr sz="1400" b="0"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Model: User Story, Wireframe, BPMN</a:t>
            </a:r>
            <a:endParaRPr sz="1400" b="0" i="0" u="none" strike="noStrike" cap="none">
              <a:solidFill>
                <a:srgbClr val="000000"/>
              </a:solidFill>
              <a:latin typeface="Exo"/>
              <a:ea typeface="Exo"/>
              <a:cs typeface="Exo"/>
              <a:sym typeface="Exo"/>
            </a:endParaRPr>
          </a:p>
        </p:txBody>
      </p:sp>
      <p:sp>
        <p:nvSpPr>
          <p:cNvPr id="739" name="Google Shape;739;g2a7a8a8523b_0_290"/>
          <p:cNvSpPr/>
          <p:nvPr/>
        </p:nvSpPr>
        <p:spPr>
          <a:xfrm>
            <a:off x="787250" y="5511899"/>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KINH NGHIỆM</a:t>
            </a:r>
            <a:endParaRPr sz="1400" b="1" i="0" u="none" strike="noStrike" cap="none">
              <a:solidFill>
                <a:srgbClr val="000000"/>
              </a:solidFill>
              <a:latin typeface="Exo"/>
              <a:ea typeface="Exo"/>
              <a:cs typeface="Exo"/>
              <a:sym typeface="Exo"/>
            </a:endParaRPr>
          </a:p>
        </p:txBody>
      </p:sp>
      <p:sp>
        <p:nvSpPr>
          <p:cNvPr id="740" name="Google Shape;740;g2a7a8a8523b_0_290"/>
          <p:cNvSpPr/>
          <p:nvPr/>
        </p:nvSpPr>
        <p:spPr>
          <a:xfrm>
            <a:off x="2458025" y="36373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Kỹ năng phân tích nghiệp vụ - </a:t>
            </a:r>
            <a:endParaRPr sz="1400" b="0"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Kỹ năng giao tiếp tốt</a:t>
            </a:r>
            <a:endParaRPr sz="1400" b="0" i="0" u="none" strike="noStrike" cap="none">
              <a:solidFill>
                <a:srgbClr val="000000"/>
              </a:solidFill>
              <a:latin typeface="Exo"/>
              <a:ea typeface="Exo"/>
              <a:cs typeface="Exo"/>
              <a:sym typeface="Exo"/>
            </a:endParaRPr>
          </a:p>
        </p:txBody>
      </p:sp>
      <p:sp>
        <p:nvSpPr>
          <p:cNvPr id="741" name="Google Shape;741;g2a7a8a8523b_0_290"/>
          <p:cNvSpPr/>
          <p:nvPr/>
        </p:nvSpPr>
        <p:spPr>
          <a:xfrm>
            <a:off x="2458025" y="5050200"/>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Có kinh nghiệm Ứng dụng các kỹ thuật và Mô hình trong giải quyết bài toán kinh doanh cụ thể</a:t>
            </a:r>
            <a:endParaRPr sz="1400" b="0" i="0" u="none" strike="noStrike" cap="none">
              <a:solidFill>
                <a:srgbClr val="000000"/>
              </a:solidFill>
              <a:latin typeface="Exo"/>
              <a:ea typeface="Exo"/>
              <a:cs typeface="Exo"/>
              <a:sym typeface="Exo"/>
            </a:endParaRPr>
          </a:p>
        </p:txBody>
      </p:sp>
      <p:sp>
        <p:nvSpPr>
          <p:cNvPr id="742" name="Google Shape;742;g2a7a8a8523b_0_290"/>
          <p:cNvSpPr/>
          <p:nvPr/>
        </p:nvSpPr>
        <p:spPr>
          <a:xfrm>
            <a:off x="2458025" y="5881200"/>
            <a:ext cx="3203100" cy="5232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Có kiến thức về lĩnh vực kinh doanh của công ty</a:t>
            </a:r>
            <a:endParaRPr sz="1400" b="0" i="0" u="none" strike="noStrike" cap="none">
              <a:solidFill>
                <a:srgbClr val="000000"/>
              </a:solidFill>
              <a:latin typeface="Exo"/>
              <a:ea typeface="Exo"/>
              <a:cs typeface="Exo"/>
              <a:sym typeface="Exo"/>
            </a:endParaRPr>
          </a:p>
        </p:txBody>
      </p:sp>
      <p:sp>
        <p:nvSpPr>
          <p:cNvPr id="743" name="Google Shape;743;g2a7a8a8523b_0_290"/>
          <p:cNvSpPr/>
          <p:nvPr/>
        </p:nvSpPr>
        <p:spPr>
          <a:xfrm>
            <a:off x="2458025" y="43231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Kỹ năng giải quyết vấn đề </a:t>
            </a:r>
            <a:endParaRPr sz="14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liên phòng ban</a:t>
            </a:r>
            <a:endParaRPr sz="1400" b="0" i="0" u="none" strike="noStrike" cap="none">
              <a:solidFill>
                <a:schemeClr val="dk1"/>
              </a:solidFill>
              <a:latin typeface="Exo"/>
              <a:ea typeface="Exo"/>
              <a:cs typeface="Exo"/>
              <a:sym typeface="Exo"/>
            </a:endParaRPr>
          </a:p>
        </p:txBody>
      </p:sp>
      <p:cxnSp>
        <p:nvCxnSpPr>
          <p:cNvPr id="744" name="Google Shape;744;g2a7a8a8523b_0_290"/>
          <p:cNvCxnSpPr>
            <a:stCxn id="737" idx="0"/>
            <a:endCxn id="740" idx="1"/>
          </p:cNvCxnSpPr>
          <p:nvPr/>
        </p:nvCxnSpPr>
        <p:spPr>
          <a:xfrm rot="-5400000">
            <a:off x="1932349" y="3491625"/>
            <a:ext cx="102600" cy="948900"/>
          </a:xfrm>
          <a:prstGeom prst="bentConnector2">
            <a:avLst/>
          </a:prstGeom>
          <a:noFill/>
          <a:ln w="9525" cap="flat" cmpd="sng">
            <a:solidFill>
              <a:schemeClr val="dk2"/>
            </a:solidFill>
            <a:prstDash val="solid"/>
            <a:round/>
            <a:headEnd type="none" w="sm" len="sm"/>
            <a:tailEnd type="none" w="sm" len="sm"/>
          </a:ln>
        </p:spPr>
      </p:cxnSp>
      <p:cxnSp>
        <p:nvCxnSpPr>
          <p:cNvPr id="745" name="Google Shape;745;g2a7a8a8523b_0_290"/>
          <p:cNvCxnSpPr>
            <a:stCxn id="737" idx="2"/>
            <a:endCxn id="743" idx="1"/>
          </p:cNvCxnSpPr>
          <p:nvPr/>
        </p:nvCxnSpPr>
        <p:spPr>
          <a:xfrm rot="-5400000" flipH="1">
            <a:off x="1931299" y="4073715"/>
            <a:ext cx="104700" cy="948900"/>
          </a:xfrm>
          <a:prstGeom prst="bentConnector2">
            <a:avLst/>
          </a:prstGeom>
          <a:noFill/>
          <a:ln w="9525" cap="flat" cmpd="sng">
            <a:solidFill>
              <a:schemeClr val="dk2"/>
            </a:solidFill>
            <a:prstDash val="solid"/>
            <a:round/>
            <a:headEnd type="none" w="sm" len="sm"/>
            <a:tailEnd type="none" w="sm" len="sm"/>
          </a:ln>
        </p:spPr>
      </p:cxnSp>
      <p:cxnSp>
        <p:nvCxnSpPr>
          <p:cNvPr id="746" name="Google Shape;746;g2a7a8a8523b_0_290"/>
          <p:cNvCxnSpPr>
            <a:stCxn id="739" idx="0"/>
            <a:endCxn id="741" idx="1"/>
          </p:cNvCxnSpPr>
          <p:nvPr/>
        </p:nvCxnSpPr>
        <p:spPr>
          <a:xfrm rot="-5400000">
            <a:off x="1932299" y="4986299"/>
            <a:ext cx="117300" cy="933900"/>
          </a:xfrm>
          <a:prstGeom prst="bentConnector2">
            <a:avLst/>
          </a:prstGeom>
          <a:noFill/>
          <a:ln w="9525" cap="flat" cmpd="sng">
            <a:solidFill>
              <a:schemeClr val="dk2"/>
            </a:solidFill>
            <a:prstDash val="solid"/>
            <a:round/>
            <a:headEnd type="none" w="sm" len="sm"/>
            <a:tailEnd type="none" w="sm" len="sm"/>
          </a:ln>
        </p:spPr>
      </p:cxnSp>
      <p:cxnSp>
        <p:nvCxnSpPr>
          <p:cNvPr id="747" name="Google Shape;747;g2a7a8a8523b_0_290"/>
          <p:cNvCxnSpPr>
            <a:stCxn id="739" idx="2"/>
            <a:endCxn id="742" idx="1"/>
          </p:cNvCxnSpPr>
          <p:nvPr/>
        </p:nvCxnSpPr>
        <p:spPr>
          <a:xfrm rot="-5400000" flipH="1">
            <a:off x="1914749" y="5599589"/>
            <a:ext cx="152400" cy="933900"/>
          </a:xfrm>
          <a:prstGeom prst="bentConnector2">
            <a:avLst/>
          </a:prstGeom>
          <a:noFill/>
          <a:ln w="9525" cap="flat" cmpd="sng">
            <a:solidFill>
              <a:schemeClr val="dk2"/>
            </a:solidFill>
            <a:prstDash val="solid"/>
            <a:round/>
            <a:headEnd type="none" w="sm" len="sm"/>
            <a:tailEnd type="none" w="sm" len="sm"/>
          </a:ln>
        </p:spPr>
      </p:cxnSp>
      <p:sp>
        <p:nvSpPr>
          <p:cNvPr id="748" name="Google Shape;748;g2a7a8a8523b_0_290"/>
          <p:cNvSpPr/>
          <p:nvPr/>
        </p:nvSpPr>
        <p:spPr>
          <a:xfrm>
            <a:off x="6447075" y="4061575"/>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KỸ NĂNG</a:t>
            </a:r>
            <a:endParaRPr sz="1400" b="1" i="0" u="none" strike="noStrike" cap="none">
              <a:solidFill>
                <a:srgbClr val="000000"/>
              </a:solidFill>
              <a:latin typeface="Exo"/>
              <a:ea typeface="Exo"/>
              <a:cs typeface="Exo"/>
              <a:sym typeface="Exo"/>
            </a:endParaRPr>
          </a:p>
        </p:txBody>
      </p:sp>
      <p:sp>
        <p:nvSpPr>
          <p:cNvPr id="749" name="Google Shape;749;g2a7a8a8523b_0_290"/>
          <p:cNvSpPr/>
          <p:nvPr/>
        </p:nvSpPr>
        <p:spPr>
          <a:xfrm>
            <a:off x="6461875" y="5556099"/>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KINH NGHIỆM</a:t>
            </a:r>
            <a:endParaRPr sz="1400" b="1" i="0" u="none" strike="noStrike" cap="none">
              <a:solidFill>
                <a:srgbClr val="000000"/>
              </a:solidFill>
              <a:latin typeface="Exo"/>
              <a:ea typeface="Exo"/>
              <a:cs typeface="Exo"/>
              <a:sym typeface="Exo"/>
            </a:endParaRPr>
          </a:p>
        </p:txBody>
      </p:sp>
      <p:sp>
        <p:nvSpPr>
          <p:cNvPr id="750" name="Google Shape;750;g2a7a8a8523b_0_290"/>
          <p:cNvSpPr/>
          <p:nvPr/>
        </p:nvSpPr>
        <p:spPr>
          <a:xfrm>
            <a:off x="8132650" y="36815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Kỹ năng phân tích - </a:t>
            </a:r>
            <a:endParaRPr sz="14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Kỹ năng giao tiếp tốt</a:t>
            </a:r>
            <a:endParaRPr sz="1400" b="0" i="0" u="none" strike="noStrike" cap="none">
              <a:solidFill>
                <a:schemeClr val="dk1"/>
              </a:solidFill>
              <a:latin typeface="Exo"/>
              <a:ea typeface="Exo"/>
              <a:cs typeface="Exo"/>
              <a:sym typeface="Exo"/>
            </a:endParaRPr>
          </a:p>
        </p:txBody>
      </p:sp>
      <p:sp>
        <p:nvSpPr>
          <p:cNvPr id="751" name="Google Shape;751;g2a7a8a8523b_0_290"/>
          <p:cNvSpPr/>
          <p:nvPr/>
        </p:nvSpPr>
        <p:spPr>
          <a:xfrm>
            <a:off x="8132650" y="5094400"/>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Có kinh nghiệm Ứng dụng các kỹ thuật và Mô hình trong giải quyết bài toán kinh doanh cụ thể</a:t>
            </a:r>
            <a:endParaRPr sz="1400" b="0" i="0" u="none" strike="noStrike" cap="none">
              <a:solidFill>
                <a:srgbClr val="000000"/>
              </a:solidFill>
              <a:latin typeface="Exo"/>
              <a:ea typeface="Exo"/>
              <a:cs typeface="Exo"/>
              <a:sym typeface="Exo"/>
            </a:endParaRPr>
          </a:p>
        </p:txBody>
      </p:sp>
      <p:sp>
        <p:nvSpPr>
          <p:cNvPr id="752" name="Google Shape;752;g2a7a8a8523b_0_290"/>
          <p:cNvSpPr/>
          <p:nvPr/>
        </p:nvSpPr>
        <p:spPr>
          <a:xfrm>
            <a:off x="8132650" y="5925400"/>
            <a:ext cx="3203100" cy="5232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Có kiến thức về lĩnh vực kinh doanh của công ty</a:t>
            </a:r>
            <a:endParaRPr sz="1400" b="0" i="0" u="none" strike="noStrike" cap="none">
              <a:solidFill>
                <a:srgbClr val="000000"/>
              </a:solidFill>
              <a:latin typeface="Exo"/>
              <a:ea typeface="Exo"/>
              <a:cs typeface="Exo"/>
              <a:sym typeface="Exo"/>
            </a:endParaRPr>
          </a:p>
        </p:txBody>
      </p:sp>
      <p:sp>
        <p:nvSpPr>
          <p:cNvPr id="753" name="Google Shape;753;g2a7a8a8523b_0_290"/>
          <p:cNvSpPr/>
          <p:nvPr/>
        </p:nvSpPr>
        <p:spPr>
          <a:xfrm>
            <a:off x="8132650" y="43673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Kỹ năng giải quyết vấn đề </a:t>
            </a:r>
            <a:endParaRPr sz="14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Exo"/>
                <a:ea typeface="Exo"/>
                <a:cs typeface="Exo"/>
                <a:sym typeface="Exo"/>
              </a:rPr>
              <a:t>liên phòng ban</a:t>
            </a:r>
            <a:endParaRPr sz="1400" b="0" i="0" u="none" strike="noStrike" cap="none">
              <a:solidFill>
                <a:schemeClr val="dk1"/>
              </a:solidFill>
              <a:latin typeface="Exo"/>
              <a:ea typeface="Exo"/>
              <a:cs typeface="Exo"/>
              <a:sym typeface="Exo"/>
            </a:endParaRPr>
          </a:p>
        </p:txBody>
      </p:sp>
      <p:cxnSp>
        <p:nvCxnSpPr>
          <p:cNvPr id="754" name="Google Shape;754;g2a7a8a8523b_0_290"/>
          <p:cNvCxnSpPr>
            <a:stCxn id="748" idx="0"/>
            <a:endCxn id="750" idx="1"/>
          </p:cNvCxnSpPr>
          <p:nvPr/>
        </p:nvCxnSpPr>
        <p:spPr>
          <a:xfrm rot="-5400000">
            <a:off x="7606974" y="3535825"/>
            <a:ext cx="102600" cy="948900"/>
          </a:xfrm>
          <a:prstGeom prst="bentConnector2">
            <a:avLst/>
          </a:prstGeom>
          <a:noFill/>
          <a:ln w="9525" cap="flat" cmpd="sng">
            <a:solidFill>
              <a:schemeClr val="dk2"/>
            </a:solidFill>
            <a:prstDash val="solid"/>
            <a:round/>
            <a:headEnd type="none" w="sm" len="sm"/>
            <a:tailEnd type="none" w="sm" len="sm"/>
          </a:ln>
        </p:spPr>
      </p:cxnSp>
      <p:cxnSp>
        <p:nvCxnSpPr>
          <p:cNvPr id="755" name="Google Shape;755;g2a7a8a8523b_0_290"/>
          <p:cNvCxnSpPr>
            <a:stCxn id="748" idx="2"/>
            <a:endCxn id="753" idx="1"/>
          </p:cNvCxnSpPr>
          <p:nvPr/>
        </p:nvCxnSpPr>
        <p:spPr>
          <a:xfrm rot="-5400000" flipH="1">
            <a:off x="7605924" y="4117915"/>
            <a:ext cx="104700" cy="948900"/>
          </a:xfrm>
          <a:prstGeom prst="bentConnector2">
            <a:avLst/>
          </a:prstGeom>
          <a:noFill/>
          <a:ln w="9525" cap="flat" cmpd="sng">
            <a:solidFill>
              <a:schemeClr val="dk2"/>
            </a:solidFill>
            <a:prstDash val="solid"/>
            <a:round/>
            <a:headEnd type="none" w="sm" len="sm"/>
            <a:tailEnd type="none" w="sm" len="sm"/>
          </a:ln>
        </p:spPr>
      </p:cxnSp>
      <p:cxnSp>
        <p:nvCxnSpPr>
          <p:cNvPr id="756" name="Google Shape;756;g2a7a8a8523b_0_290"/>
          <p:cNvCxnSpPr>
            <a:stCxn id="749" idx="0"/>
            <a:endCxn id="751" idx="1"/>
          </p:cNvCxnSpPr>
          <p:nvPr/>
        </p:nvCxnSpPr>
        <p:spPr>
          <a:xfrm rot="-5400000">
            <a:off x="7606924" y="5030499"/>
            <a:ext cx="117300" cy="933900"/>
          </a:xfrm>
          <a:prstGeom prst="bentConnector2">
            <a:avLst/>
          </a:prstGeom>
          <a:noFill/>
          <a:ln w="9525" cap="flat" cmpd="sng">
            <a:solidFill>
              <a:schemeClr val="dk2"/>
            </a:solidFill>
            <a:prstDash val="solid"/>
            <a:round/>
            <a:headEnd type="none" w="sm" len="sm"/>
            <a:tailEnd type="none" w="sm" len="sm"/>
          </a:ln>
        </p:spPr>
      </p:cxnSp>
      <p:cxnSp>
        <p:nvCxnSpPr>
          <p:cNvPr id="757" name="Google Shape;757;g2a7a8a8523b_0_290"/>
          <p:cNvCxnSpPr>
            <a:stCxn id="749" idx="2"/>
            <a:endCxn id="752" idx="1"/>
          </p:cNvCxnSpPr>
          <p:nvPr/>
        </p:nvCxnSpPr>
        <p:spPr>
          <a:xfrm rot="-5400000" flipH="1">
            <a:off x="7589374" y="5643789"/>
            <a:ext cx="152400" cy="933900"/>
          </a:xfrm>
          <a:prstGeom prst="bentConnector2">
            <a:avLst/>
          </a:prstGeom>
          <a:noFill/>
          <a:ln w="9525" cap="flat" cmpd="sng">
            <a:solidFill>
              <a:schemeClr val="dk2"/>
            </a:solidFill>
            <a:prstDash val="solid"/>
            <a:round/>
            <a:headEnd type="none" w="sm" len="sm"/>
            <a:tailEnd type="none" w="sm" len="sm"/>
          </a:ln>
        </p:spPr>
      </p:cxnSp>
      <p:sp>
        <p:nvSpPr>
          <p:cNvPr id="758" name="Google Shape;758;g2a7a8a8523b_0_290"/>
          <p:cNvSpPr/>
          <p:nvPr/>
        </p:nvSpPr>
        <p:spPr>
          <a:xfrm>
            <a:off x="6461875" y="2817413"/>
            <a:ext cx="1473498" cy="42141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KIẾN THỨC</a:t>
            </a:r>
            <a:endParaRPr sz="1400" b="1" i="0" u="none" strike="noStrike" cap="none">
              <a:solidFill>
                <a:srgbClr val="000000"/>
              </a:solidFill>
              <a:latin typeface="Exo"/>
              <a:ea typeface="Exo"/>
              <a:cs typeface="Exo"/>
              <a:sym typeface="Exo"/>
            </a:endParaRPr>
          </a:p>
        </p:txBody>
      </p:sp>
      <p:sp>
        <p:nvSpPr>
          <p:cNvPr id="759" name="Google Shape;759;g2a7a8a8523b_0_290"/>
          <p:cNvSpPr/>
          <p:nvPr/>
        </p:nvSpPr>
        <p:spPr>
          <a:xfrm>
            <a:off x="8147450" y="2617288"/>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Exo"/>
                <a:ea typeface="Exo"/>
                <a:cs typeface="Exo"/>
                <a:sym typeface="Exo"/>
              </a:rPr>
              <a:t>Kiến thức nghiệp vụ - </a:t>
            </a:r>
            <a:endParaRPr sz="14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Exo"/>
                <a:ea typeface="Exo"/>
                <a:cs typeface="Exo"/>
                <a:sym typeface="Exo"/>
              </a:rPr>
              <a:t>Documentation: Chuẩn hoá tài liệu - </a:t>
            </a:r>
            <a:endParaRPr sz="1400" b="0"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Exo"/>
                <a:ea typeface="Exo"/>
                <a:cs typeface="Exo"/>
                <a:sym typeface="Exo"/>
              </a:rPr>
              <a:t>Model: User Story, Wireframe, BPMN</a:t>
            </a:r>
            <a:endParaRPr sz="1400" b="0" i="0" u="none" strike="noStrike" cap="none">
              <a:solidFill>
                <a:schemeClr val="dk1"/>
              </a:solidFill>
              <a:latin typeface="Exo"/>
              <a:ea typeface="Exo"/>
              <a:cs typeface="Exo"/>
              <a:sym typeface="Ex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g2a7a8a8523b_0_325"/>
          <p:cNvSpPr/>
          <p:nvPr/>
        </p:nvSpPr>
        <p:spPr>
          <a:xfrm>
            <a:off x="7149625" y="1896900"/>
            <a:ext cx="4106700" cy="4355400"/>
          </a:xfrm>
          <a:prstGeom prst="ellipse">
            <a:avLst/>
          </a:prstGeom>
          <a:solidFill>
            <a:schemeClr val="lt1"/>
          </a:solidFill>
          <a:ln w="9525" cap="flat" cmpd="sng">
            <a:solidFill>
              <a:srgbClr val="FF0000"/>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766" name="Google Shape;766;g2a7a8a8523b_0_325"/>
          <p:cNvGrpSpPr/>
          <p:nvPr/>
        </p:nvGrpSpPr>
        <p:grpSpPr>
          <a:xfrm>
            <a:off x="-26925" y="1181703"/>
            <a:ext cx="7040200" cy="227357"/>
            <a:chOff x="-820682" y="1172047"/>
            <a:chExt cx="7831146" cy="252900"/>
          </a:xfrm>
        </p:grpSpPr>
        <p:cxnSp>
          <p:nvCxnSpPr>
            <p:cNvPr id="767" name="Google Shape;767;g2a7a8a8523b_0_325"/>
            <p:cNvCxnSpPr/>
            <p:nvPr/>
          </p:nvCxnSpPr>
          <p:spPr>
            <a:xfrm>
              <a:off x="-820682" y="1304844"/>
              <a:ext cx="7581900" cy="0"/>
            </a:xfrm>
            <a:prstGeom prst="straightConnector1">
              <a:avLst/>
            </a:prstGeom>
            <a:noFill/>
            <a:ln w="28575" cap="flat" cmpd="sng">
              <a:solidFill>
                <a:srgbClr val="E31F26"/>
              </a:solidFill>
              <a:prstDash val="solid"/>
              <a:miter lim="800000"/>
              <a:headEnd type="none" w="sm" len="sm"/>
              <a:tailEnd type="none" w="sm" len="sm"/>
            </a:ln>
          </p:spPr>
        </p:cxnSp>
        <p:sp>
          <p:nvSpPr>
            <p:cNvPr id="768" name="Google Shape;768;g2a7a8a8523b_0_325"/>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g2a7a8a8523b_0_325"/>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70" name="Google Shape;770;g2a7a8a8523b_0_325"/>
          <p:cNvSpPr txBox="1"/>
          <p:nvPr/>
        </p:nvSpPr>
        <p:spPr>
          <a:xfrm>
            <a:off x="130350" y="358800"/>
            <a:ext cx="9193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200" b="1" i="0" u="none" strike="noStrike" cap="none">
                <a:solidFill>
                  <a:srgbClr val="000000"/>
                </a:solidFill>
                <a:latin typeface="Exo"/>
                <a:ea typeface="Exo"/>
                <a:cs typeface="Exo"/>
                <a:sym typeface="Exo"/>
              </a:rPr>
              <a:t>MINDX CÓ CHƯƠNG TRÌNH ĐÀO TẠO ITBA GIÚP HỌC VIÊN CÓ THỂ HIỂU YÊU CẦU VÀ </a:t>
            </a:r>
            <a:r>
              <a:rPr lang="en-US" sz="2200" b="1" i="0" u="none" strike="noStrike" cap="none">
                <a:solidFill>
                  <a:srgbClr val="E31F26"/>
                </a:solidFill>
                <a:latin typeface="Exo"/>
                <a:ea typeface="Exo"/>
                <a:cs typeface="Exo"/>
                <a:sym typeface="Exo"/>
              </a:rPr>
              <a:t>ĐỀ XUẤT GIẢI PHÁP TOÀN DIỆN (WELL-ROUNDED)</a:t>
            </a:r>
            <a:endParaRPr sz="100" b="1" i="0" u="none" strike="noStrike" cap="none">
              <a:solidFill>
                <a:srgbClr val="E31F26"/>
              </a:solidFill>
              <a:latin typeface="Arial"/>
              <a:ea typeface="Arial"/>
              <a:cs typeface="Arial"/>
              <a:sym typeface="Arial"/>
            </a:endParaRPr>
          </a:p>
        </p:txBody>
      </p:sp>
      <p:sp>
        <p:nvSpPr>
          <p:cNvPr id="771" name="Google Shape;771;g2a7a8a8523b_0_325"/>
          <p:cNvSpPr/>
          <p:nvPr/>
        </p:nvSpPr>
        <p:spPr>
          <a:xfrm>
            <a:off x="2461700" y="1695575"/>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IT BUSINESS ANALYSIS</a:t>
            </a:r>
            <a:endParaRPr sz="1400" b="1" i="0" u="none" strike="noStrike" cap="none">
              <a:solidFill>
                <a:schemeClr val="lt1"/>
              </a:solidFill>
              <a:latin typeface="Exo"/>
              <a:ea typeface="Exo"/>
              <a:cs typeface="Exo"/>
              <a:sym typeface="Exo"/>
            </a:endParaRPr>
          </a:p>
        </p:txBody>
      </p:sp>
      <p:sp>
        <p:nvSpPr>
          <p:cNvPr id="772" name="Google Shape;772;g2a7a8a8523b_0_325"/>
          <p:cNvSpPr/>
          <p:nvPr/>
        </p:nvSpPr>
        <p:spPr>
          <a:xfrm>
            <a:off x="543850" y="2727475"/>
            <a:ext cx="1473498" cy="68850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KỲ 01 - Project</a:t>
            </a:r>
            <a:endParaRPr sz="1400" b="1" i="0" u="none" strike="noStrike" cap="none">
              <a:solidFill>
                <a:srgbClr val="000000"/>
              </a:solidFill>
              <a:latin typeface="Exo"/>
              <a:ea typeface="Exo"/>
              <a:cs typeface="Exo"/>
              <a:sym typeface="Exo"/>
            </a:endParaRPr>
          </a:p>
        </p:txBody>
      </p:sp>
      <p:sp>
        <p:nvSpPr>
          <p:cNvPr id="773" name="Google Shape;773;g2a7a8a8523b_0_325"/>
          <p:cNvSpPr/>
          <p:nvPr/>
        </p:nvSpPr>
        <p:spPr>
          <a:xfrm>
            <a:off x="543850" y="3864975"/>
            <a:ext cx="1473498" cy="68850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KỲ 02 - Project</a:t>
            </a:r>
            <a:endParaRPr sz="1400" b="1" i="0" u="none" strike="noStrike" cap="none">
              <a:solidFill>
                <a:srgbClr val="000000"/>
              </a:solidFill>
              <a:latin typeface="Exo"/>
              <a:ea typeface="Exo"/>
              <a:cs typeface="Exo"/>
              <a:sym typeface="Exo"/>
            </a:endParaRPr>
          </a:p>
        </p:txBody>
      </p:sp>
      <p:sp>
        <p:nvSpPr>
          <p:cNvPr id="774" name="Google Shape;774;g2a7a8a8523b_0_325"/>
          <p:cNvSpPr/>
          <p:nvPr/>
        </p:nvSpPr>
        <p:spPr>
          <a:xfrm>
            <a:off x="2229425" y="267975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rgbClr val="000000"/>
                </a:solidFill>
                <a:latin typeface="Exo"/>
                <a:ea typeface="Exo"/>
                <a:cs typeface="Exo"/>
                <a:sym typeface="Exo"/>
              </a:rPr>
              <a:t>User Story và Wireframe</a:t>
            </a:r>
            <a:endParaRPr sz="1400" b="1"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 cho một hệ thống đơn giản</a:t>
            </a:r>
            <a:endParaRPr sz="1400" b="1" i="0" u="none" strike="noStrike" cap="none">
              <a:solidFill>
                <a:srgbClr val="000000"/>
              </a:solidFill>
              <a:latin typeface="Exo"/>
              <a:ea typeface="Exo"/>
              <a:cs typeface="Exo"/>
              <a:sym typeface="Exo"/>
            </a:endParaRPr>
          </a:p>
        </p:txBody>
      </p:sp>
      <p:sp>
        <p:nvSpPr>
          <p:cNvPr id="775" name="Google Shape;775;g2a7a8a8523b_0_325"/>
          <p:cNvSpPr/>
          <p:nvPr/>
        </p:nvSpPr>
        <p:spPr>
          <a:xfrm>
            <a:off x="558650" y="5130900"/>
            <a:ext cx="1473498" cy="68850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KỲ 03 - Project</a:t>
            </a:r>
            <a:endParaRPr sz="1400" b="1" i="0" u="none" strike="noStrike" cap="none">
              <a:solidFill>
                <a:srgbClr val="000000"/>
              </a:solidFill>
              <a:latin typeface="Exo"/>
              <a:ea typeface="Exo"/>
              <a:cs typeface="Exo"/>
              <a:sym typeface="Exo"/>
            </a:endParaRPr>
          </a:p>
        </p:txBody>
      </p:sp>
      <p:sp>
        <p:nvSpPr>
          <p:cNvPr id="776" name="Google Shape;776;g2a7a8a8523b_0_325"/>
          <p:cNvSpPr/>
          <p:nvPr/>
        </p:nvSpPr>
        <p:spPr>
          <a:xfrm>
            <a:off x="2229425" y="378970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Các tài liệu phân tích nghiệp vụ: </a:t>
            </a:r>
            <a:r>
              <a:rPr lang="en-US" sz="1400" b="1" i="0" u="none" strike="noStrike" cap="none">
                <a:solidFill>
                  <a:srgbClr val="000000"/>
                </a:solidFill>
                <a:latin typeface="Exo"/>
                <a:ea typeface="Exo"/>
                <a:cs typeface="Exo"/>
                <a:sym typeface="Exo"/>
              </a:rPr>
              <a:t>WBS, BRD, SRS</a:t>
            </a:r>
            <a:endParaRPr sz="1400" b="1" i="0" u="none" strike="noStrike" cap="none">
              <a:solidFill>
                <a:srgbClr val="000000"/>
              </a:solidFill>
              <a:latin typeface="Exo"/>
              <a:ea typeface="Exo"/>
              <a:cs typeface="Exo"/>
              <a:sym typeface="Exo"/>
            </a:endParaRPr>
          </a:p>
        </p:txBody>
      </p:sp>
      <p:sp>
        <p:nvSpPr>
          <p:cNvPr id="777" name="Google Shape;777;g2a7a8a8523b_0_325"/>
          <p:cNvSpPr/>
          <p:nvPr/>
        </p:nvSpPr>
        <p:spPr>
          <a:xfrm>
            <a:off x="2229425" y="503410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Multidisciplinary Project - </a:t>
            </a:r>
            <a:r>
              <a:rPr lang="en-US" sz="1400" b="1" i="0" u="none" strike="noStrike" cap="none">
                <a:solidFill>
                  <a:srgbClr val="000000"/>
                </a:solidFill>
                <a:latin typeface="Exo"/>
                <a:ea typeface="Exo"/>
                <a:cs typeface="Exo"/>
                <a:sym typeface="Exo"/>
              </a:rPr>
              <a:t>Project đa ngành</a:t>
            </a:r>
            <a:r>
              <a:rPr lang="en-US" sz="1400" b="0" i="0" u="none" strike="noStrike" cap="none">
                <a:solidFill>
                  <a:srgbClr val="000000"/>
                </a:solidFill>
                <a:latin typeface="Exo"/>
                <a:ea typeface="Exo"/>
                <a:cs typeface="Exo"/>
                <a:sym typeface="Exo"/>
              </a:rPr>
              <a:t> mô tả công việc của ITBA</a:t>
            </a:r>
            <a:endParaRPr sz="1400" b="1" i="0" u="none" strike="noStrike" cap="none">
              <a:solidFill>
                <a:srgbClr val="000000"/>
              </a:solidFill>
              <a:latin typeface="Exo"/>
              <a:ea typeface="Exo"/>
              <a:cs typeface="Exo"/>
              <a:sym typeface="Exo"/>
            </a:endParaRPr>
          </a:p>
        </p:txBody>
      </p:sp>
      <p:sp>
        <p:nvSpPr>
          <p:cNvPr id="778" name="Google Shape;778;g2a7a8a8523b_0_325"/>
          <p:cNvSpPr/>
          <p:nvPr/>
        </p:nvSpPr>
        <p:spPr>
          <a:xfrm>
            <a:off x="6400450" y="3789700"/>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KỸ NĂNG TOÀN DIỆN CHO </a:t>
            </a:r>
            <a:endParaRPr sz="1400" b="1" i="0" u="none" strike="noStrike" cap="none">
              <a:solidFill>
                <a:schemeClr val="lt1"/>
              </a:solidFill>
              <a:latin typeface="Exo"/>
              <a:ea typeface="Exo"/>
              <a:cs typeface="Exo"/>
              <a:sym typeface="Exo"/>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SỰ NGHIỆP LÂU DÀI</a:t>
            </a:r>
            <a:endParaRPr sz="1400" b="1" i="0" u="none" strike="noStrike" cap="none">
              <a:solidFill>
                <a:schemeClr val="lt1"/>
              </a:solidFill>
              <a:latin typeface="Exo"/>
              <a:ea typeface="Exo"/>
              <a:cs typeface="Exo"/>
              <a:sym typeface="Exo"/>
            </a:endParaRPr>
          </a:p>
        </p:txBody>
      </p:sp>
      <p:sp>
        <p:nvSpPr>
          <p:cNvPr id="779" name="Google Shape;779;g2a7a8a8523b_0_325"/>
          <p:cNvSpPr/>
          <p:nvPr/>
        </p:nvSpPr>
        <p:spPr>
          <a:xfrm>
            <a:off x="6536800" y="2458825"/>
            <a:ext cx="23850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Bổ trợ </a:t>
            </a:r>
            <a:r>
              <a:rPr lang="en-US" sz="1400" b="1" i="0" u="none" strike="noStrike" cap="none">
                <a:solidFill>
                  <a:srgbClr val="000000"/>
                </a:solidFill>
                <a:latin typeface="Exo"/>
                <a:ea typeface="Exo"/>
                <a:cs typeface="Exo"/>
                <a:sym typeface="Exo"/>
              </a:rPr>
              <a:t>kỹ năng phân tích dữ liệu</a:t>
            </a:r>
            <a:r>
              <a:rPr lang="en-US" sz="1400" b="0" i="0" u="none" strike="noStrike" cap="none">
                <a:solidFill>
                  <a:srgbClr val="000000"/>
                </a:solidFill>
                <a:latin typeface="Exo"/>
                <a:ea typeface="Exo"/>
                <a:cs typeface="Exo"/>
                <a:sym typeface="Exo"/>
              </a:rPr>
              <a:t> hướng đến công việc cạnh tranh: DBA</a:t>
            </a:r>
            <a:endParaRPr sz="1400" b="1" i="0" u="none" strike="noStrike" cap="none">
              <a:solidFill>
                <a:srgbClr val="000000"/>
              </a:solidFill>
              <a:latin typeface="Exo"/>
              <a:ea typeface="Exo"/>
              <a:cs typeface="Exo"/>
              <a:sym typeface="Exo"/>
            </a:endParaRPr>
          </a:p>
        </p:txBody>
      </p:sp>
      <p:sp>
        <p:nvSpPr>
          <p:cNvPr id="780" name="Google Shape;780;g2a7a8a8523b_0_325"/>
          <p:cNvSpPr/>
          <p:nvPr/>
        </p:nvSpPr>
        <p:spPr>
          <a:xfrm>
            <a:off x="6536800" y="4978075"/>
            <a:ext cx="23850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Kỹ năng </a:t>
            </a:r>
            <a:r>
              <a:rPr lang="en-US" sz="1400" b="1" i="0" u="none" strike="noStrike" cap="none">
                <a:solidFill>
                  <a:srgbClr val="000000"/>
                </a:solidFill>
                <a:latin typeface="Exo"/>
                <a:ea typeface="Exo"/>
                <a:cs typeface="Exo"/>
                <a:sym typeface="Exo"/>
              </a:rPr>
              <a:t>quản lý sản phẩm</a:t>
            </a:r>
            <a:r>
              <a:rPr lang="en-US" sz="1400" b="0" i="0" u="none" strike="noStrike" cap="none">
                <a:solidFill>
                  <a:srgbClr val="000000"/>
                </a:solidFill>
                <a:latin typeface="Exo"/>
                <a:ea typeface="Exo"/>
                <a:cs typeface="Exo"/>
                <a:sym typeface="Exo"/>
              </a:rPr>
              <a:t> hướng đến role</a:t>
            </a:r>
            <a:r>
              <a:rPr lang="en-US" sz="1400" b="1" i="0" u="none" strike="noStrike" cap="none">
                <a:solidFill>
                  <a:srgbClr val="000000"/>
                </a:solidFill>
                <a:latin typeface="Exo"/>
                <a:ea typeface="Exo"/>
                <a:cs typeface="Exo"/>
                <a:sym typeface="Exo"/>
              </a:rPr>
              <a:t> PO/PM</a:t>
            </a:r>
            <a:endParaRPr sz="1400" b="1" i="0" u="none" strike="noStrike" cap="none">
              <a:solidFill>
                <a:srgbClr val="000000"/>
              </a:solidFill>
              <a:latin typeface="Exo"/>
              <a:ea typeface="Exo"/>
              <a:cs typeface="Exo"/>
              <a:sym typeface="Exo"/>
            </a:endParaRPr>
          </a:p>
        </p:txBody>
      </p:sp>
      <p:sp>
        <p:nvSpPr>
          <p:cNvPr id="781" name="Google Shape;781;g2a7a8a8523b_0_325"/>
          <p:cNvSpPr/>
          <p:nvPr/>
        </p:nvSpPr>
        <p:spPr>
          <a:xfrm>
            <a:off x="9427175" y="3718450"/>
            <a:ext cx="26577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Work ready với </a:t>
            </a:r>
            <a:r>
              <a:rPr lang="en-US" sz="1400" b="1" i="0" u="none" strike="noStrike" cap="none">
                <a:solidFill>
                  <a:srgbClr val="000000"/>
                </a:solidFill>
                <a:latin typeface="Exo"/>
                <a:ea typeface="Exo"/>
                <a:cs typeface="Exo"/>
                <a:sym typeface="Exo"/>
              </a:rPr>
              <a:t>template quy trình công việc</a:t>
            </a:r>
            <a:r>
              <a:rPr lang="en-US" sz="1400" b="0" i="0" u="none" strike="noStrike" cap="none">
                <a:solidFill>
                  <a:srgbClr val="000000"/>
                </a:solidFill>
                <a:latin typeface="Exo"/>
                <a:ea typeface="Exo"/>
                <a:cs typeface="Exo"/>
                <a:sym typeface="Exo"/>
              </a:rPr>
              <a:t> có sẵn</a:t>
            </a:r>
            <a:endParaRPr sz="1400" b="0"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Exo"/>
                <a:ea typeface="Exo"/>
                <a:cs typeface="Exo"/>
                <a:sym typeface="Exo"/>
              </a:rPr>
              <a:t>và workshop về Công nghệ</a:t>
            </a:r>
            <a:endParaRPr sz="1400" b="0" i="0" u="none" strike="noStrike" cap="none">
              <a:solidFill>
                <a:srgbClr val="000000"/>
              </a:solidFill>
              <a:latin typeface="Exo"/>
              <a:ea typeface="Exo"/>
              <a:cs typeface="Exo"/>
              <a:sym typeface="Exo"/>
            </a:endParaRPr>
          </a:p>
        </p:txBody>
      </p:sp>
      <p:cxnSp>
        <p:nvCxnSpPr>
          <p:cNvPr id="782" name="Google Shape;782;g2a7a8a8523b_0_325"/>
          <p:cNvCxnSpPr>
            <a:stCxn id="778" idx="0"/>
            <a:endCxn id="779" idx="2"/>
          </p:cNvCxnSpPr>
          <p:nvPr/>
        </p:nvCxnSpPr>
        <p:spPr>
          <a:xfrm rot="10800000">
            <a:off x="7729300" y="3289900"/>
            <a:ext cx="0" cy="499800"/>
          </a:xfrm>
          <a:prstGeom prst="straightConnector1">
            <a:avLst/>
          </a:prstGeom>
          <a:noFill/>
          <a:ln w="9525" cap="flat" cmpd="sng">
            <a:solidFill>
              <a:schemeClr val="dk2"/>
            </a:solidFill>
            <a:prstDash val="solid"/>
            <a:round/>
            <a:headEnd type="none" w="sm" len="sm"/>
            <a:tailEnd type="triangle" w="med" len="med"/>
          </a:ln>
        </p:spPr>
      </p:cxnSp>
      <p:cxnSp>
        <p:nvCxnSpPr>
          <p:cNvPr id="783" name="Google Shape;783;g2a7a8a8523b_0_325"/>
          <p:cNvCxnSpPr>
            <a:stCxn id="778" idx="2"/>
            <a:endCxn id="780" idx="0"/>
          </p:cNvCxnSpPr>
          <p:nvPr/>
        </p:nvCxnSpPr>
        <p:spPr>
          <a:xfrm>
            <a:off x="7729300" y="4478200"/>
            <a:ext cx="0" cy="499800"/>
          </a:xfrm>
          <a:prstGeom prst="straightConnector1">
            <a:avLst/>
          </a:prstGeom>
          <a:noFill/>
          <a:ln w="9525" cap="flat" cmpd="sng">
            <a:solidFill>
              <a:schemeClr val="dk2"/>
            </a:solidFill>
            <a:prstDash val="solid"/>
            <a:round/>
            <a:headEnd type="none" w="sm" len="sm"/>
            <a:tailEnd type="triangle" w="med" len="med"/>
          </a:ln>
        </p:spPr>
      </p:cxnSp>
      <p:cxnSp>
        <p:nvCxnSpPr>
          <p:cNvPr id="784" name="Google Shape;784;g2a7a8a8523b_0_325"/>
          <p:cNvCxnSpPr>
            <a:stCxn id="778" idx="3"/>
            <a:endCxn id="781" idx="1"/>
          </p:cNvCxnSpPr>
          <p:nvPr/>
        </p:nvCxnSpPr>
        <p:spPr>
          <a:xfrm>
            <a:off x="9058150" y="4133950"/>
            <a:ext cx="3690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2a7a8a8523b_0_349"/>
          <p:cNvSpPr txBox="1"/>
          <p:nvPr/>
        </p:nvSpPr>
        <p:spPr>
          <a:xfrm>
            <a:off x="304800" y="609600"/>
            <a:ext cx="9941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800" b="1" i="0" u="none" strike="noStrike" cap="none">
                <a:solidFill>
                  <a:schemeClr val="dk1"/>
                </a:solidFill>
                <a:latin typeface="Exo"/>
                <a:ea typeface="Exo"/>
                <a:cs typeface="Exo"/>
                <a:sym typeface="Exo"/>
              </a:rPr>
              <a:t>MINDX CÓ MÔI TRƯỜNG HỌC TẬP </a:t>
            </a:r>
            <a:r>
              <a:rPr lang="en-US" sz="2800" b="1" i="0" u="none" strike="noStrike" cap="none">
                <a:solidFill>
                  <a:srgbClr val="E31F26"/>
                </a:solidFill>
                <a:latin typeface="Exo"/>
                <a:ea typeface="Exo"/>
                <a:cs typeface="Exo"/>
                <a:sym typeface="Exo"/>
              </a:rPr>
              <a:t>HỖ TRỢ HỌC VIÊN</a:t>
            </a:r>
            <a:r>
              <a:rPr lang="en-US" sz="2800" b="1" i="0" u="none" strike="noStrike" cap="none">
                <a:solidFill>
                  <a:schemeClr val="dk1"/>
                </a:solidFill>
                <a:latin typeface="Exo"/>
                <a:ea typeface="Exo"/>
                <a:cs typeface="Exo"/>
                <a:sym typeface="Exo"/>
              </a:rPr>
              <a:t> TỐI ĐA</a:t>
            </a:r>
            <a:endParaRPr sz="200" b="0" i="0" u="none" strike="noStrike" cap="none">
              <a:solidFill>
                <a:srgbClr val="000000"/>
              </a:solidFill>
              <a:latin typeface="Arial"/>
              <a:ea typeface="Arial"/>
              <a:cs typeface="Arial"/>
              <a:sym typeface="Arial"/>
            </a:endParaRPr>
          </a:p>
        </p:txBody>
      </p:sp>
      <p:grpSp>
        <p:nvGrpSpPr>
          <p:cNvPr id="790" name="Google Shape;790;g2a7a8a8523b_0_349"/>
          <p:cNvGrpSpPr/>
          <p:nvPr/>
        </p:nvGrpSpPr>
        <p:grpSpPr>
          <a:xfrm>
            <a:off x="-10806" y="1180240"/>
            <a:ext cx="2525330" cy="227357"/>
            <a:chOff x="4201421" y="1172047"/>
            <a:chExt cx="2809043" cy="252900"/>
          </a:xfrm>
        </p:grpSpPr>
        <p:cxnSp>
          <p:nvCxnSpPr>
            <p:cNvPr id="791" name="Google Shape;791;g2a7a8a8523b_0_349"/>
            <p:cNvCxnSpPr/>
            <p:nvPr/>
          </p:nvCxnSpPr>
          <p:spPr>
            <a:xfrm>
              <a:off x="4201421" y="1304858"/>
              <a:ext cx="2559600" cy="0"/>
            </a:xfrm>
            <a:prstGeom prst="straightConnector1">
              <a:avLst/>
            </a:prstGeom>
            <a:noFill/>
            <a:ln w="28575" cap="flat" cmpd="sng">
              <a:solidFill>
                <a:srgbClr val="E31F26"/>
              </a:solidFill>
              <a:prstDash val="solid"/>
              <a:miter lim="800000"/>
              <a:headEnd type="none" w="sm" len="sm"/>
              <a:tailEnd type="none" w="sm" len="sm"/>
            </a:ln>
          </p:spPr>
        </p:cxnSp>
        <p:sp>
          <p:nvSpPr>
            <p:cNvPr id="792" name="Google Shape;792;g2a7a8a8523b_0_349"/>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3" name="Google Shape;793;g2a7a8a8523b_0_349"/>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94" name="Google Shape;794;g2a7a8a8523b_0_349"/>
          <p:cNvSpPr txBox="1"/>
          <p:nvPr/>
        </p:nvSpPr>
        <p:spPr>
          <a:xfrm>
            <a:off x="1209877" y="4167150"/>
            <a:ext cx="32427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E2262D"/>
                </a:solidFill>
                <a:latin typeface="Exo"/>
                <a:ea typeface="Exo"/>
                <a:cs typeface="Exo"/>
                <a:sym typeface="Exo"/>
              </a:rPr>
              <a:t>Kết hợp học lý thuyết và thực hành</a:t>
            </a:r>
            <a:endParaRPr sz="1400" b="0" i="0" u="none" strike="noStrike" cap="none">
              <a:solidFill>
                <a:srgbClr val="000000"/>
              </a:solidFill>
              <a:latin typeface="Arial"/>
              <a:ea typeface="Arial"/>
              <a:cs typeface="Arial"/>
              <a:sym typeface="Arial"/>
            </a:endParaRPr>
          </a:p>
        </p:txBody>
      </p:sp>
      <p:sp>
        <p:nvSpPr>
          <p:cNvPr id="795" name="Google Shape;795;g2a7a8a8523b_0_349"/>
          <p:cNvSpPr txBox="1"/>
          <p:nvPr/>
        </p:nvSpPr>
        <p:spPr>
          <a:xfrm>
            <a:off x="4651950" y="5091025"/>
            <a:ext cx="34155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1600"/>
              </a:spcAft>
              <a:buClr>
                <a:schemeClr val="dk1"/>
              </a:buClr>
              <a:buSzPts val="1600"/>
              <a:buFont typeface="Arial"/>
              <a:buNone/>
            </a:pPr>
            <a:r>
              <a:rPr lang="en-US" sz="1600" b="0" i="0" u="none" strike="noStrike" cap="none">
                <a:solidFill>
                  <a:schemeClr val="dk1"/>
                </a:solidFill>
                <a:latin typeface="Exo Light"/>
                <a:ea typeface="Exo Light"/>
                <a:cs typeface="Exo Light"/>
                <a:sym typeface="Exo Light"/>
              </a:rPr>
              <a:t>Tương tác đa kênh (Zalo, Facebook, v.v.) giúp học viên có thể </a:t>
            </a:r>
            <a:r>
              <a:rPr lang="en-US" sz="1600" b="1" i="0" u="none" strike="noStrike" cap="none">
                <a:solidFill>
                  <a:schemeClr val="dk1"/>
                </a:solidFill>
                <a:latin typeface="Exo"/>
                <a:ea typeface="Exo"/>
                <a:cs typeface="Exo"/>
                <a:sym typeface="Exo"/>
              </a:rPr>
              <a:t>liên hệ </a:t>
            </a:r>
            <a:r>
              <a:rPr lang="en-US" sz="1600" b="0" i="0" u="none" strike="noStrike" cap="none">
                <a:solidFill>
                  <a:schemeClr val="dk1"/>
                </a:solidFill>
                <a:latin typeface="Exo Light"/>
                <a:ea typeface="Exo Light"/>
                <a:cs typeface="Exo Light"/>
                <a:sym typeface="Exo Light"/>
              </a:rPr>
              <a:t>với giảng viên, mentor và đội ngũ hỗ trợ </a:t>
            </a:r>
            <a:r>
              <a:rPr lang="en-US" sz="1600" b="1" i="0" u="none" strike="noStrike" cap="none">
                <a:solidFill>
                  <a:schemeClr val="dk1"/>
                </a:solidFill>
                <a:latin typeface="Exo"/>
                <a:ea typeface="Exo"/>
                <a:cs typeface="Exo"/>
                <a:sym typeface="Exo"/>
              </a:rPr>
              <a:t>bất cứ lúc nào.</a:t>
            </a:r>
            <a:r>
              <a:rPr lang="en-US" sz="1600" b="0" i="0" u="none" strike="noStrike" cap="none">
                <a:solidFill>
                  <a:schemeClr val="dk1"/>
                </a:solidFill>
                <a:latin typeface="Exo Light"/>
                <a:ea typeface="Exo Light"/>
                <a:cs typeface="Exo Light"/>
                <a:sym typeface="Exo Light"/>
              </a:rPr>
              <a:t> </a:t>
            </a:r>
            <a:endParaRPr sz="1600" b="0" i="0" u="none" strike="noStrike" cap="none">
              <a:solidFill>
                <a:schemeClr val="dk1"/>
              </a:solidFill>
              <a:latin typeface="Exo Light"/>
              <a:ea typeface="Exo Light"/>
              <a:cs typeface="Exo Light"/>
              <a:sym typeface="Exo Light"/>
            </a:endParaRPr>
          </a:p>
        </p:txBody>
      </p:sp>
      <p:sp>
        <p:nvSpPr>
          <p:cNvPr id="796" name="Google Shape;796;g2a7a8a8523b_0_349"/>
          <p:cNvSpPr txBox="1"/>
          <p:nvPr/>
        </p:nvSpPr>
        <p:spPr>
          <a:xfrm>
            <a:off x="1121651" y="5098300"/>
            <a:ext cx="31869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Arial"/>
              <a:buNone/>
            </a:pPr>
            <a:r>
              <a:rPr lang="en-US" sz="1600" b="0" i="0" u="none" strike="noStrike" cap="none">
                <a:solidFill>
                  <a:schemeClr val="dk1"/>
                </a:solidFill>
                <a:latin typeface="Exo Light"/>
                <a:ea typeface="Exo Light"/>
                <a:cs typeface="Exo Light"/>
                <a:sym typeface="Exo Light"/>
              </a:rPr>
              <a:t>Mỗi buổi học được thiết kế </a:t>
            </a:r>
            <a:r>
              <a:rPr lang="en-US" sz="1600" b="1" i="0" u="none" strike="noStrike" cap="none">
                <a:solidFill>
                  <a:schemeClr val="dk1"/>
                </a:solidFill>
                <a:latin typeface="Exo"/>
                <a:ea typeface="Exo"/>
                <a:cs typeface="Exo"/>
                <a:sym typeface="Exo"/>
              </a:rPr>
              <a:t>50/50</a:t>
            </a:r>
            <a:r>
              <a:rPr lang="en-US" sz="1600" b="0" i="0" u="none" strike="noStrike" cap="none">
                <a:solidFill>
                  <a:schemeClr val="dk1"/>
                </a:solidFill>
                <a:latin typeface="Exo Light"/>
                <a:ea typeface="Exo Light"/>
                <a:cs typeface="Exo Light"/>
                <a:sym typeface="Exo Light"/>
              </a:rPr>
              <a:t> với </a:t>
            </a:r>
            <a:r>
              <a:rPr lang="en-US" sz="1600" b="1" i="0" u="none" strike="noStrike" cap="none">
                <a:solidFill>
                  <a:schemeClr val="dk1"/>
                </a:solidFill>
                <a:latin typeface="Exo"/>
                <a:ea typeface="Exo"/>
                <a:cs typeface="Exo"/>
                <a:sym typeface="Exo"/>
              </a:rPr>
              <a:t>1.5h học lý thuyết</a:t>
            </a:r>
            <a:r>
              <a:rPr lang="en-US" sz="1600" b="0" i="0" u="none" strike="noStrike" cap="none">
                <a:solidFill>
                  <a:schemeClr val="dk1"/>
                </a:solidFill>
                <a:latin typeface="Exo Light"/>
                <a:ea typeface="Exo Light"/>
                <a:cs typeface="Exo Light"/>
                <a:sym typeface="Exo Light"/>
              </a:rPr>
              <a:t> và </a:t>
            </a:r>
            <a:r>
              <a:rPr lang="en-US" sz="1600" b="1" i="0" u="none" strike="noStrike" cap="none">
                <a:solidFill>
                  <a:schemeClr val="dk1"/>
                </a:solidFill>
                <a:latin typeface="Exo"/>
                <a:ea typeface="Exo"/>
                <a:cs typeface="Exo"/>
                <a:sym typeface="Exo"/>
              </a:rPr>
              <a:t>1.5h thực hành</a:t>
            </a:r>
            <a:r>
              <a:rPr lang="en-US" sz="1600" b="0" i="0" u="none" strike="noStrike" cap="none">
                <a:solidFill>
                  <a:schemeClr val="dk1"/>
                </a:solidFill>
                <a:latin typeface="Exo Light"/>
                <a:ea typeface="Exo Light"/>
                <a:cs typeface="Exo Light"/>
                <a:sym typeface="Exo Light"/>
              </a:rPr>
              <a:t> theo mô hình nhóm nhỏ.</a:t>
            </a:r>
            <a:endParaRPr sz="1400" b="0" i="0" u="none" strike="noStrike" cap="none">
              <a:solidFill>
                <a:srgbClr val="000000"/>
              </a:solidFill>
              <a:latin typeface="Arial"/>
              <a:ea typeface="Arial"/>
              <a:cs typeface="Arial"/>
              <a:sym typeface="Arial"/>
            </a:endParaRPr>
          </a:p>
        </p:txBody>
      </p:sp>
      <p:sp>
        <p:nvSpPr>
          <p:cNvPr id="797" name="Google Shape;797;g2a7a8a8523b_0_349"/>
          <p:cNvSpPr txBox="1"/>
          <p:nvPr/>
        </p:nvSpPr>
        <p:spPr>
          <a:xfrm>
            <a:off x="8410851" y="5091027"/>
            <a:ext cx="29079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Arial"/>
              <a:buNone/>
            </a:pPr>
            <a:r>
              <a:rPr lang="en-US" sz="1600" b="0" i="0" u="none" strike="noStrike" cap="none">
                <a:solidFill>
                  <a:schemeClr val="dk1"/>
                </a:solidFill>
                <a:latin typeface="Exo Light"/>
                <a:ea typeface="Exo Light"/>
                <a:cs typeface="Exo Light"/>
                <a:sym typeface="Exo Light"/>
              </a:rPr>
              <a:t>Học viên được lựa chọn giữa hình thức học </a:t>
            </a:r>
            <a:r>
              <a:rPr lang="en-US" sz="1600" b="1" i="0" u="none" strike="noStrike" cap="none">
                <a:solidFill>
                  <a:schemeClr val="dk1"/>
                </a:solidFill>
                <a:latin typeface="Exo"/>
                <a:ea typeface="Exo"/>
                <a:cs typeface="Exo"/>
                <a:sym typeface="Exo"/>
              </a:rPr>
              <a:t>hybrid</a:t>
            </a:r>
            <a:r>
              <a:rPr lang="en-US" sz="1600" b="0" i="0" u="none" strike="noStrike" cap="none">
                <a:solidFill>
                  <a:schemeClr val="dk1"/>
                </a:solidFill>
                <a:latin typeface="Exo Light"/>
                <a:ea typeface="Exo Light"/>
                <a:cs typeface="Exo Light"/>
                <a:sym typeface="Exo Light"/>
              </a:rPr>
              <a:t> và </a:t>
            </a:r>
            <a:r>
              <a:rPr lang="en-US" sz="1600" b="1" i="0" u="none" strike="noStrike" cap="none">
                <a:solidFill>
                  <a:schemeClr val="dk1"/>
                </a:solidFill>
                <a:latin typeface="Exo"/>
                <a:ea typeface="Exo"/>
                <a:cs typeface="Exo"/>
                <a:sym typeface="Exo"/>
              </a:rPr>
              <a:t>online</a:t>
            </a:r>
            <a:r>
              <a:rPr lang="en-US" sz="1600" b="0" i="0" u="none" strike="noStrike" cap="none">
                <a:solidFill>
                  <a:schemeClr val="dk1"/>
                </a:solidFill>
                <a:latin typeface="Exo Light"/>
                <a:ea typeface="Exo Light"/>
                <a:cs typeface="Exo Light"/>
                <a:sym typeface="Exo Light"/>
              </a:rPr>
              <a:t> tùy thuộc thời gian biểu cá nhân. </a:t>
            </a:r>
            <a:endParaRPr sz="1400" b="0" i="0" u="none" strike="noStrike" cap="none">
              <a:solidFill>
                <a:srgbClr val="000000"/>
              </a:solidFill>
              <a:latin typeface="Arial"/>
              <a:ea typeface="Arial"/>
              <a:cs typeface="Arial"/>
              <a:sym typeface="Arial"/>
            </a:endParaRPr>
          </a:p>
        </p:txBody>
      </p:sp>
      <p:sp>
        <p:nvSpPr>
          <p:cNvPr id="798" name="Google Shape;798;g2a7a8a8523b_0_349"/>
          <p:cNvSpPr txBox="1"/>
          <p:nvPr/>
        </p:nvSpPr>
        <p:spPr>
          <a:xfrm>
            <a:off x="4609800" y="4167150"/>
            <a:ext cx="34155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E2262D"/>
                </a:solidFill>
                <a:latin typeface="Exo"/>
                <a:ea typeface="Exo"/>
                <a:cs typeface="Exo"/>
                <a:sym typeface="Exo"/>
              </a:rPr>
              <a:t>Đội ngũ mentor/giảng viên hỗ trợ nhiệt tình</a:t>
            </a:r>
            <a:endParaRPr sz="1400" b="0" i="0" u="none" strike="noStrike" cap="none">
              <a:solidFill>
                <a:srgbClr val="000000"/>
              </a:solidFill>
              <a:latin typeface="Arial"/>
              <a:ea typeface="Arial"/>
              <a:cs typeface="Arial"/>
              <a:sym typeface="Arial"/>
            </a:endParaRPr>
          </a:p>
        </p:txBody>
      </p:sp>
      <p:sp>
        <p:nvSpPr>
          <p:cNvPr id="799" name="Google Shape;799;g2a7a8a8523b_0_349"/>
          <p:cNvSpPr txBox="1"/>
          <p:nvPr/>
        </p:nvSpPr>
        <p:spPr>
          <a:xfrm>
            <a:off x="8411825" y="4167150"/>
            <a:ext cx="27465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E2262D"/>
                </a:solidFill>
                <a:latin typeface="Exo"/>
                <a:ea typeface="Exo"/>
                <a:cs typeface="Exo"/>
                <a:sym typeface="Exo"/>
              </a:rPr>
              <a:t>Hình thức học tập linh hoạt</a:t>
            </a:r>
            <a:endParaRPr sz="1400" b="0" i="0" u="none" strike="noStrike" cap="none">
              <a:solidFill>
                <a:srgbClr val="000000"/>
              </a:solidFill>
              <a:latin typeface="Arial"/>
              <a:ea typeface="Arial"/>
              <a:cs typeface="Arial"/>
              <a:sym typeface="Arial"/>
            </a:endParaRPr>
          </a:p>
        </p:txBody>
      </p:sp>
      <p:pic>
        <p:nvPicPr>
          <p:cNvPr id="800" name="Google Shape;800;g2a7a8a8523b_0_349"/>
          <p:cNvPicPr preferRelativeResize="0"/>
          <p:nvPr/>
        </p:nvPicPr>
        <p:blipFill rotWithShape="1">
          <a:blip r:embed="rId3">
            <a:alphaModFix/>
          </a:blip>
          <a:srcRect r="14712"/>
          <a:stretch/>
        </p:blipFill>
        <p:spPr>
          <a:xfrm>
            <a:off x="1729411" y="2081125"/>
            <a:ext cx="2203624" cy="1723550"/>
          </a:xfrm>
          <a:prstGeom prst="rect">
            <a:avLst/>
          </a:prstGeom>
          <a:noFill/>
          <a:ln w="9525" cap="flat" cmpd="sng">
            <a:solidFill>
              <a:schemeClr val="lt1"/>
            </a:solidFill>
            <a:prstDash val="solid"/>
            <a:round/>
            <a:headEnd type="none" w="sm" len="sm"/>
            <a:tailEnd type="none" w="sm" len="sm"/>
          </a:ln>
        </p:spPr>
      </p:pic>
      <p:pic>
        <p:nvPicPr>
          <p:cNvPr id="801" name="Google Shape;801;g2a7a8a8523b_0_349"/>
          <p:cNvPicPr preferRelativeResize="0"/>
          <p:nvPr/>
        </p:nvPicPr>
        <p:blipFill rotWithShape="1">
          <a:blip r:embed="rId4">
            <a:alphaModFix/>
          </a:blip>
          <a:srcRect t="26143" b="8950"/>
          <a:stretch/>
        </p:blipFill>
        <p:spPr>
          <a:xfrm>
            <a:off x="5085575" y="2103075"/>
            <a:ext cx="2472949" cy="1723550"/>
          </a:xfrm>
          <a:prstGeom prst="rect">
            <a:avLst/>
          </a:prstGeom>
          <a:noFill/>
          <a:ln>
            <a:noFill/>
          </a:ln>
        </p:spPr>
      </p:pic>
      <p:pic>
        <p:nvPicPr>
          <p:cNvPr id="802" name="Google Shape;802;g2a7a8a8523b_0_349"/>
          <p:cNvPicPr preferRelativeResize="0"/>
          <p:nvPr/>
        </p:nvPicPr>
        <p:blipFill rotWithShape="1">
          <a:blip r:embed="rId5">
            <a:alphaModFix/>
          </a:blip>
          <a:srcRect/>
          <a:stretch/>
        </p:blipFill>
        <p:spPr>
          <a:xfrm>
            <a:off x="8553200" y="2036594"/>
            <a:ext cx="2434324" cy="18257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g2a7a8a8523b_0_366"/>
          <p:cNvSpPr/>
          <p:nvPr/>
        </p:nvSpPr>
        <p:spPr>
          <a:xfrm>
            <a:off x="1202550" y="1874500"/>
            <a:ext cx="4208400" cy="2820900"/>
          </a:xfrm>
          <a:prstGeom prst="roundRect">
            <a:avLst>
              <a:gd name="adj" fmla="val 16667"/>
            </a:avLst>
          </a:prstGeom>
          <a:solidFill>
            <a:srgbClr val="FFFFFF"/>
          </a:solid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09" name="Google Shape;809;g2a7a8a8523b_0_366"/>
          <p:cNvSpPr txBox="1"/>
          <p:nvPr/>
        </p:nvSpPr>
        <p:spPr>
          <a:xfrm>
            <a:off x="648425" y="631300"/>
            <a:ext cx="9522300" cy="89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2400" b="1" i="0" u="none" strike="noStrike" cap="none">
                <a:solidFill>
                  <a:srgbClr val="000000"/>
                </a:solidFill>
                <a:latin typeface="Exo"/>
                <a:ea typeface="Exo"/>
                <a:cs typeface="Exo"/>
                <a:sym typeface="Exo"/>
              </a:rPr>
              <a:t>MINDX CÓ CHƯƠNG TRÌNH ĐÀO TẠO </a:t>
            </a:r>
            <a:r>
              <a:rPr lang="en-US" sz="2400" b="1" i="0" u="none" strike="noStrike" cap="none">
                <a:solidFill>
                  <a:srgbClr val="E31F26"/>
                </a:solidFill>
                <a:latin typeface="Exo"/>
                <a:ea typeface="Exo"/>
                <a:cs typeface="Exo"/>
                <a:sym typeface="Exo"/>
              </a:rPr>
              <a:t>THỰC TẾ</a:t>
            </a:r>
            <a:r>
              <a:rPr lang="en-US" sz="2400" b="1" i="0" u="none" strike="noStrike" cap="none">
                <a:solidFill>
                  <a:srgbClr val="000000"/>
                </a:solidFill>
                <a:latin typeface="Exo"/>
                <a:ea typeface="Exo"/>
                <a:cs typeface="Exo"/>
                <a:sym typeface="Exo"/>
              </a:rPr>
              <a:t> HƯỚNG ĐẾN CẢ </a:t>
            </a:r>
            <a:r>
              <a:rPr lang="en-US" sz="2400" b="1" i="0" u="none" strike="noStrike" cap="none">
                <a:solidFill>
                  <a:srgbClr val="E31F26"/>
                </a:solidFill>
                <a:latin typeface="Exo"/>
                <a:ea typeface="Exo"/>
                <a:cs typeface="Exo"/>
                <a:sym typeface="Exo"/>
              </a:rPr>
              <a:t>NGẮN HẠN VÀ DÀI HẠN</a:t>
            </a:r>
            <a:r>
              <a:rPr lang="en-US" sz="2400" b="1" i="0" u="none" strike="noStrike" cap="none">
                <a:solidFill>
                  <a:srgbClr val="000000"/>
                </a:solidFill>
                <a:latin typeface="Exo"/>
                <a:ea typeface="Exo"/>
                <a:cs typeface="Exo"/>
                <a:sym typeface="Exo"/>
              </a:rPr>
              <a:t> CHO VỊ TRÍ </a:t>
            </a:r>
            <a:r>
              <a:rPr lang="en-US" sz="2400" b="1" i="0" u="none" strike="noStrike" cap="none">
                <a:solidFill>
                  <a:srgbClr val="E31F26"/>
                </a:solidFill>
                <a:latin typeface="Exo"/>
                <a:ea typeface="Exo"/>
                <a:cs typeface="Exo"/>
                <a:sym typeface="Exo"/>
              </a:rPr>
              <a:t>IT Business Analyst</a:t>
            </a:r>
            <a:endParaRPr sz="1900" b="1" i="0" u="none" strike="noStrike" cap="none">
              <a:solidFill>
                <a:schemeClr val="dk1"/>
              </a:solidFill>
              <a:latin typeface="Exo"/>
              <a:ea typeface="Exo"/>
              <a:cs typeface="Exo"/>
              <a:sym typeface="Exo"/>
            </a:endParaRPr>
          </a:p>
        </p:txBody>
      </p:sp>
      <p:sp>
        <p:nvSpPr>
          <p:cNvPr id="810" name="Google Shape;810;g2a7a8a8523b_0_366"/>
          <p:cNvSpPr/>
          <p:nvPr/>
        </p:nvSpPr>
        <p:spPr>
          <a:xfrm>
            <a:off x="2589350" y="5096675"/>
            <a:ext cx="1324500" cy="41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Ngắn hạn</a:t>
            </a:r>
            <a:endParaRPr sz="1400" b="1" i="0" u="none" strike="noStrike" cap="none">
              <a:solidFill>
                <a:srgbClr val="000000"/>
              </a:solidFill>
              <a:latin typeface="Exo"/>
              <a:ea typeface="Exo"/>
              <a:cs typeface="Exo"/>
              <a:sym typeface="Exo"/>
            </a:endParaRPr>
          </a:p>
        </p:txBody>
      </p:sp>
      <p:sp>
        <p:nvSpPr>
          <p:cNvPr id="811" name="Google Shape;811;g2a7a8a8523b_0_366"/>
          <p:cNvSpPr/>
          <p:nvPr/>
        </p:nvSpPr>
        <p:spPr>
          <a:xfrm>
            <a:off x="8308738" y="5014950"/>
            <a:ext cx="1324500" cy="41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Dài hạn</a:t>
            </a:r>
            <a:endParaRPr sz="1400" b="1" i="0" u="none" strike="noStrike" cap="none">
              <a:solidFill>
                <a:srgbClr val="000000"/>
              </a:solidFill>
              <a:latin typeface="Exo"/>
              <a:ea typeface="Exo"/>
              <a:cs typeface="Exo"/>
              <a:sym typeface="Exo"/>
            </a:endParaRPr>
          </a:p>
        </p:txBody>
      </p:sp>
      <p:sp>
        <p:nvSpPr>
          <p:cNvPr id="812" name="Google Shape;812;g2a7a8a8523b_0_366"/>
          <p:cNvSpPr/>
          <p:nvPr/>
        </p:nvSpPr>
        <p:spPr>
          <a:xfrm>
            <a:off x="4744975" y="5054450"/>
            <a:ext cx="2726700" cy="413100"/>
          </a:xfrm>
          <a:prstGeom prst="rightArrow">
            <a:avLst>
              <a:gd name="adj1" fmla="val 50000"/>
              <a:gd name="adj2" fmla="val 50000"/>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13" name="Google Shape;813;g2a7a8a8523b_0_366"/>
          <p:cNvSpPr/>
          <p:nvPr/>
        </p:nvSpPr>
        <p:spPr>
          <a:xfrm>
            <a:off x="6734575" y="1874500"/>
            <a:ext cx="4208400" cy="2820900"/>
          </a:xfrm>
          <a:prstGeom prst="roundRect">
            <a:avLst>
              <a:gd name="adj" fmla="val 16667"/>
            </a:avLst>
          </a:prstGeom>
          <a:solidFill>
            <a:srgbClr val="FFFFFF"/>
          </a:solid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14" name="Google Shape;814;g2a7a8a8523b_0_366"/>
          <p:cNvSpPr txBox="1"/>
          <p:nvPr/>
        </p:nvSpPr>
        <p:spPr>
          <a:xfrm>
            <a:off x="1804375" y="2150775"/>
            <a:ext cx="29079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900" b="1" i="0" u="none" strike="noStrike" cap="none">
                <a:solidFill>
                  <a:schemeClr val="dk1"/>
                </a:solidFill>
                <a:latin typeface="Exo"/>
                <a:ea typeface="Exo"/>
                <a:cs typeface="Exo"/>
                <a:sym typeface="Exo"/>
              </a:rPr>
              <a:t>Work ready</a:t>
            </a:r>
            <a:endParaRPr sz="1600" b="1" i="0" u="none" strike="noStrike" cap="none">
              <a:solidFill>
                <a:schemeClr val="dk1"/>
              </a:solidFill>
              <a:latin typeface="Exo"/>
              <a:ea typeface="Exo"/>
              <a:cs typeface="Exo"/>
              <a:sym typeface="Exo"/>
            </a:endParaRPr>
          </a:p>
        </p:txBody>
      </p:sp>
      <p:sp>
        <p:nvSpPr>
          <p:cNvPr id="815" name="Google Shape;815;g2a7a8a8523b_0_366"/>
          <p:cNvSpPr txBox="1"/>
          <p:nvPr/>
        </p:nvSpPr>
        <p:spPr>
          <a:xfrm>
            <a:off x="7467325" y="2150775"/>
            <a:ext cx="29079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900" b="1" i="0" u="none" strike="noStrike" cap="none">
                <a:solidFill>
                  <a:schemeClr val="dk1"/>
                </a:solidFill>
                <a:latin typeface="Exo"/>
                <a:ea typeface="Exo"/>
                <a:cs typeface="Exo"/>
                <a:sym typeface="Exo"/>
              </a:rPr>
              <a:t>Sự nghiệp dài hạn</a:t>
            </a:r>
            <a:endParaRPr sz="1600" b="1" i="0" u="none" strike="noStrike" cap="none">
              <a:solidFill>
                <a:schemeClr val="dk1"/>
              </a:solidFill>
              <a:latin typeface="Exo"/>
              <a:ea typeface="Exo"/>
              <a:cs typeface="Exo"/>
              <a:sym typeface="Exo"/>
            </a:endParaRPr>
          </a:p>
        </p:txBody>
      </p:sp>
      <p:sp>
        <p:nvSpPr>
          <p:cNvPr id="816" name="Google Shape;816;g2a7a8a8523b_0_366"/>
          <p:cNvSpPr txBox="1"/>
          <p:nvPr/>
        </p:nvSpPr>
        <p:spPr>
          <a:xfrm>
            <a:off x="1667075" y="2795550"/>
            <a:ext cx="32208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a:solidFill>
                  <a:schemeClr val="dk1"/>
                </a:solidFill>
                <a:latin typeface="Exo"/>
                <a:ea typeface="Exo"/>
                <a:cs typeface="Exo"/>
                <a:sym typeface="Exo"/>
              </a:rPr>
              <a:t>Hướng học viên ITBA</a:t>
            </a:r>
            <a:endParaRPr sz="2000" b="1"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a:solidFill>
                  <a:schemeClr val="dk1"/>
                </a:solidFill>
                <a:latin typeface="Exo"/>
                <a:ea typeface="Exo"/>
                <a:cs typeface="Exo"/>
                <a:sym typeface="Exo"/>
              </a:rPr>
              <a:t>trở thành nhân sự</a:t>
            </a:r>
            <a:endParaRPr sz="2000" b="1"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a:solidFill>
                  <a:srgbClr val="E31F26"/>
                </a:solidFill>
                <a:latin typeface="Exo"/>
                <a:ea typeface="Exo"/>
                <a:cs typeface="Exo"/>
                <a:sym typeface="Exo"/>
              </a:rPr>
              <a:t>tập trung vào vấn đề và tìm kiếm giải pháp</a:t>
            </a:r>
            <a:r>
              <a:rPr lang="en-US" sz="2000" b="1" i="0" u="none" strike="noStrike" cap="none">
                <a:solidFill>
                  <a:schemeClr val="dk1"/>
                </a:solidFill>
                <a:latin typeface="Exo"/>
                <a:ea typeface="Exo"/>
                <a:cs typeface="Exo"/>
                <a:sym typeface="Exo"/>
              </a:rPr>
              <a:t> </a:t>
            </a:r>
            <a:endParaRPr sz="2000" b="1" i="0" u="none" strike="noStrike" cap="none">
              <a:solidFill>
                <a:schemeClr val="dk1"/>
              </a:solidFill>
              <a:latin typeface="Exo"/>
              <a:ea typeface="Exo"/>
              <a:cs typeface="Exo"/>
              <a:sym typeface="Exo"/>
            </a:endParaRPr>
          </a:p>
        </p:txBody>
      </p:sp>
      <p:sp>
        <p:nvSpPr>
          <p:cNvPr id="817" name="Google Shape;817;g2a7a8a8523b_0_366"/>
          <p:cNvSpPr txBox="1"/>
          <p:nvPr/>
        </p:nvSpPr>
        <p:spPr>
          <a:xfrm>
            <a:off x="6767500" y="2991325"/>
            <a:ext cx="42084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a:solidFill>
                  <a:schemeClr val="dk1"/>
                </a:solidFill>
                <a:latin typeface="Exo"/>
                <a:ea typeface="Exo"/>
                <a:cs typeface="Exo"/>
                <a:sym typeface="Exo"/>
              </a:rPr>
              <a:t>Cung cấp các học phần bổ trợ</a:t>
            </a:r>
            <a:endParaRPr sz="2000" b="1" i="0" u="none" strike="noStrike" cap="none">
              <a:solidFill>
                <a:schemeClr val="dk1"/>
              </a:solidFill>
              <a:latin typeface="Exo"/>
              <a:ea typeface="Exo"/>
              <a:cs typeface="Exo"/>
              <a:sym typeface="Exo"/>
            </a:endParaRPr>
          </a:p>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a:solidFill>
                  <a:srgbClr val="E31F26"/>
                </a:solidFill>
                <a:latin typeface="Exo"/>
                <a:ea typeface="Exo"/>
                <a:cs typeface="Exo"/>
                <a:sym typeface="Exo"/>
              </a:rPr>
              <a:t>hướng đến thăng tiến chuyên môn hoặc hướng quản lý</a:t>
            </a:r>
            <a:r>
              <a:rPr lang="en-US" sz="2000" b="1" i="0" u="none" strike="noStrike" cap="none">
                <a:solidFill>
                  <a:schemeClr val="dk1"/>
                </a:solidFill>
                <a:latin typeface="Exo"/>
                <a:ea typeface="Exo"/>
                <a:cs typeface="Exo"/>
                <a:sym typeface="Exo"/>
              </a:rPr>
              <a:t> </a:t>
            </a:r>
            <a:endParaRPr sz="2000" b="1" i="0" u="none" strike="noStrike" cap="none">
              <a:solidFill>
                <a:schemeClr val="dk1"/>
              </a:solidFill>
              <a:latin typeface="Exo"/>
              <a:ea typeface="Exo"/>
              <a:cs typeface="Exo"/>
              <a:sym typeface="Ex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pic>
        <p:nvPicPr>
          <p:cNvPr id="822" name="Google Shape;822;g2a7a8a8523b_0_380"/>
          <p:cNvPicPr preferRelativeResize="0"/>
          <p:nvPr/>
        </p:nvPicPr>
        <p:blipFill rotWithShape="1">
          <a:blip r:embed="rId3">
            <a:alphaModFix/>
          </a:blip>
          <a:srcRect/>
          <a:stretch/>
        </p:blipFill>
        <p:spPr>
          <a:xfrm>
            <a:off x="0" y="0"/>
            <a:ext cx="12246357" cy="6913347"/>
          </a:xfrm>
          <a:prstGeom prst="rect">
            <a:avLst/>
          </a:prstGeom>
          <a:noFill/>
          <a:ln>
            <a:noFill/>
          </a:ln>
        </p:spPr>
      </p:pic>
      <p:sp>
        <p:nvSpPr>
          <p:cNvPr id="823" name="Google Shape;823;g2a7a8a8523b_0_380"/>
          <p:cNvSpPr txBox="1">
            <a:spLocks noGrp="1"/>
          </p:cNvSpPr>
          <p:nvPr>
            <p:ph type="title" idx="4294967295"/>
          </p:nvPr>
        </p:nvSpPr>
        <p:spPr>
          <a:xfrm>
            <a:off x="1200900" y="2484425"/>
            <a:ext cx="10509600" cy="716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Exo Black"/>
              <a:buNone/>
            </a:pPr>
            <a:r>
              <a:rPr lang="en-US" sz="4600">
                <a:solidFill>
                  <a:schemeClr val="lt1"/>
                </a:solidFill>
                <a:latin typeface="Exo Black"/>
                <a:ea typeface="Exo Black"/>
                <a:cs typeface="Exo Black"/>
                <a:sym typeface="Exo Black"/>
              </a:rPr>
              <a:t>MindX School 18+ |</a:t>
            </a:r>
            <a:r>
              <a:rPr lang="en-US" sz="4600">
                <a:solidFill>
                  <a:srgbClr val="E11F26"/>
                </a:solidFill>
                <a:latin typeface="Exo Black"/>
                <a:ea typeface="Exo Black"/>
                <a:cs typeface="Exo Black"/>
                <a:sym typeface="Exo Black"/>
              </a:rPr>
              <a:t> </a:t>
            </a:r>
            <a:r>
              <a:rPr lang="en-US" sz="4600">
                <a:solidFill>
                  <a:schemeClr val="lt1"/>
                </a:solidFill>
                <a:latin typeface="Exo Black"/>
                <a:ea typeface="Exo Black"/>
                <a:cs typeface="Exo Black"/>
                <a:sym typeface="Exo Black"/>
              </a:rPr>
              <a:t>X - Career Plus</a:t>
            </a:r>
            <a:endParaRPr sz="4600">
              <a:solidFill>
                <a:schemeClr val="lt1"/>
              </a:solidFill>
              <a:latin typeface="Exo Black"/>
              <a:ea typeface="Exo Black"/>
              <a:cs typeface="Exo Black"/>
              <a:sym typeface="Exo Black"/>
            </a:endParaRPr>
          </a:p>
        </p:txBody>
      </p:sp>
      <p:sp>
        <p:nvSpPr>
          <p:cNvPr id="824" name="Google Shape;824;g2a7a8a8523b_0_380"/>
          <p:cNvSpPr txBox="1">
            <a:spLocks noGrp="1"/>
          </p:cNvSpPr>
          <p:nvPr>
            <p:ph type="body" idx="4294967295"/>
          </p:nvPr>
        </p:nvSpPr>
        <p:spPr>
          <a:xfrm>
            <a:off x="1915875" y="3356550"/>
            <a:ext cx="9501600" cy="10803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000"/>
              <a:buNone/>
            </a:pPr>
            <a:r>
              <a:rPr lang="en-US" sz="3300">
                <a:solidFill>
                  <a:schemeClr val="lt1"/>
                </a:solidFill>
                <a:latin typeface="Exo Medium"/>
                <a:ea typeface="Exo Medium"/>
                <a:cs typeface="Exo Medium"/>
                <a:sym typeface="Exo Medium"/>
              </a:rPr>
              <a:t>Đánh thức tiềm năng công nghệ - Trở thành Lập trình viên chuyên nghiệp sau 6 tháng*</a:t>
            </a:r>
            <a:endParaRPr sz="2100"/>
          </a:p>
        </p:txBody>
      </p:sp>
      <p:pic>
        <p:nvPicPr>
          <p:cNvPr id="825" name="Google Shape;825;g2a7a8a8523b_0_380"/>
          <p:cNvPicPr preferRelativeResize="0"/>
          <p:nvPr/>
        </p:nvPicPr>
        <p:blipFill rotWithShape="1">
          <a:blip r:embed="rId4">
            <a:alphaModFix/>
          </a:blip>
          <a:srcRect/>
          <a:stretch/>
        </p:blipFill>
        <p:spPr>
          <a:xfrm>
            <a:off x="5503162" y="537320"/>
            <a:ext cx="1642874" cy="7304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0"/>
        <p:cNvGrpSpPr/>
        <p:nvPr/>
      </p:nvGrpSpPr>
      <p:grpSpPr>
        <a:xfrm>
          <a:off x="0" y="0"/>
          <a:ext cx="0" cy="0"/>
          <a:chOff x="0" y="0"/>
          <a:chExt cx="0" cy="0"/>
        </a:xfrm>
      </p:grpSpPr>
      <p:pic>
        <p:nvPicPr>
          <p:cNvPr id="831" name="Google Shape;831;g2a7a8a8523b_0_387"/>
          <p:cNvPicPr preferRelativeResize="0"/>
          <p:nvPr/>
        </p:nvPicPr>
        <p:blipFill>
          <a:blip r:embed="rId3">
            <a:alphaModFix amt="60000"/>
          </a:blip>
          <a:stretch>
            <a:fillRect/>
          </a:stretch>
        </p:blipFill>
        <p:spPr>
          <a:xfrm>
            <a:off x="228600" y="228600"/>
            <a:ext cx="6237725" cy="2412274"/>
          </a:xfrm>
          <a:prstGeom prst="rect">
            <a:avLst/>
          </a:prstGeom>
          <a:noFill/>
          <a:ln>
            <a:noFill/>
          </a:ln>
        </p:spPr>
      </p:pic>
      <p:pic>
        <p:nvPicPr>
          <p:cNvPr id="832" name="Google Shape;832;g2a7a8a8523b_0_387"/>
          <p:cNvPicPr preferRelativeResize="0"/>
          <p:nvPr/>
        </p:nvPicPr>
        <p:blipFill>
          <a:blip r:embed="rId4">
            <a:alphaModFix amt="58999"/>
          </a:blip>
          <a:stretch>
            <a:fillRect/>
          </a:stretch>
        </p:blipFill>
        <p:spPr>
          <a:xfrm>
            <a:off x="4927750" y="4031374"/>
            <a:ext cx="6872576" cy="2569950"/>
          </a:xfrm>
          <a:prstGeom prst="rect">
            <a:avLst/>
          </a:prstGeom>
          <a:noFill/>
          <a:ln>
            <a:noFill/>
          </a:ln>
        </p:spPr>
      </p:pic>
      <p:pic>
        <p:nvPicPr>
          <p:cNvPr id="833" name="Google Shape;833;g2a7a8a8523b_0_387"/>
          <p:cNvPicPr preferRelativeResize="0"/>
          <p:nvPr/>
        </p:nvPicPr>
        <p:blipFill>
          <a:blip r:embed="rId5">
            <a:alphaModFix amt="64000"/>
          </a:blip>
          <a:stretch>
            <a:fillRect/>
          </a:stretch>
        </p:blipFill>
        <p:spPr>
          <a:xfrm>
            <a:off x="5562600" y="3301050"/>
            <a:ext cx="6237724" cy="479221"/>
          </a:xfrm>
          <a:prstGeom prst="rect">
            <a:avLst/>
          </a:prstGeom>
          <a:noFill/>
          <a:ln>
            <a:noFill/>
          </a:ln>
        </p:spPr>
      </p:pic>
      <p:pic>
        <p:nvPicPr>
          <p:cNvPr id="834" name="Google Shape;834;g2a7a8a8523b_0_387"/>
          <p:cNvPicPr preferRelativeResize="0"/>
          <p:nvPr/>
        </p:nvPicPr>
        <p:blipFill>
          <a:blip r:embed="rId6">
            <a:alphaModFix amt="74000"/>
          </a:blip>
          <a:stretch>
            <a:fillRect/>
          </a:stretch>
        </p:blipFill>
        <p:spPr>
          <a:xfrm>
            <a:off x="228599" y="2874750"/>
            <a:ext cx="4413288" cy="3726573"/>
          </a:xfrm>
          <a:prstGeom prst="rect">
            <a:avLst/>
          </a:prstGeom>
          <a:noFill/>
          <a:ln>
            <a:noFill/>
          </a:ln>
        </p:spPr>
      </p:pic>
      <p:sp>
        <p:nvSpPr>
          <p:cNvPr id="835" name="Google Shape;835;g2a7a8a8523b_0_387"/>
          <p:cNvSpPr txBox="1"/>
          <p:nvPr/>
        </p:nvSpPr>
        <p:spPr>
          <a:xfrm>
            <a:off x="6894875" y="1049850"/>
            <a:ext cx="4836600" cy="18732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US" sz="2600" b="1">
                <a:solidFill>
                  <a:srgbClr val="E31F26"/>
                </a:solidFill>
                <a:latin typeface="Exo"/>
                <a:ea typeface="Exo"/>
                <a:cs typeface="Exo"/>
                <a:sym typeface="Exo"/>
              </a:rPr>
              <a:t>SUY THOÁI KINH TẾ</a:t>
            </a:r>
            <a:r>
              <a:rPr lang="en-US" sz="2600" b="1">
                <a:solidFill>
                  <a:schemeClr val="lt1"/>
                </a:solidFill>
                <a:latin typeface="Exo"/>
                <a:ea typeface="Exo"/>
                <a:cs typeface="Exo"/>
                <a:sym typeface="Exo"/>
              </a:rPr>
              <a:t> ẢNH HƯỞNG TỚI MỌI LĨNH VỰC KINH DOANH, TRONG ĐÓ CÓ LĨNH VỰC </a:t>
            </a:r>
            <a:r>
              <a:rPr lang="en-US" sz="2600" b="1">
                <a:solidFill>
                  <a:srgbClr val="E31F26"/>
                </a:solidFill>
                <a:latin typeface="Exo"/>
                <a:ea typeface="Exo"/>
                <a:cs typeface="Exo"/>
                <a:sym typeface="Exo"/>
              </a:rPr>
              <a:t>CNTT. </a:t>
            </a:r>
            <a:endParaRPr sz="2600" b="1">
              <a:solidFill>
                <a:srgbClr val="E31F26"/>
              </a:solidFill>
              <a:latin typeface="Exo"/>
              <a:ea typeface="Exo"/>
              <a:cs typeface="Exo"/>
              <a:sym typeface="Ex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g2a7a8a8523b_0_396"/>
          <p:cNvPicPr preferRelativeResize="0"/>
          <p:nvPr/>
        </p:nvPicPr>
        <p:blipFill rotWithShape="1">
          <a:blip r:embed="rId3">
            <a:alphaModFix/>
          </a:blip>
          <a:srcRect l="1138" t="27843" r="37997" b="6224"/>
          <a:stretch/>
        </p:blipFill>
        <p:spPr>
          <a:xfrm>
            <a:off x="291375" y="1803900"/>
            <a:ext cx="7751450" cy="4684925"/>
          </a:xfrm>
          <a:prstGeom prst="rect">
            <a:avLst/>
          </a:prstGeom>
          <a:noFill/>
          <a:ln>
            <a:noFill/>
          </a:ln>
        </p:spPr>
      </p:pic>
      <p:sp>
        <p:nvSpPr>
          <p:cNvPr id="842" name="Google Shape;842;g2a7a8a8523b_0_396"/>
          <p:cNvSpPr txBox="1"/>
          <p:nvPr/>
        </p:nvSpPr>
        <p:spPr>
          <a:xfrm>
            <a:off x="283950" y="401775"/>
            <a:ext cx="9617400" cy="10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chemeClr val="dk1"/>
                </a:solidFill>
                <a:latin typeface="Exo"/>
                <a:ea typeface="Exo"/>
                <a:cs typeface="Exo"/>
                <a:sym typeface="Exo"/>
              </a:rPr>
              <a:t>YÊU CẦU TĂNG CAO - </a:t>
            </a:r>
            <a:r>
              <a:rPr lang="en-US" sz="1900">
                <a:solidFill>
                  <a:schemeClr val="dk1"/>
                </a:solidFill>
                <a:latin typeface="Exo"/>
                <a:ea typeface="Exo"/>
                <a:cs typeface="Exo"/>
                <a:sym typeface="Exo"/>
              </a:rPr>
              <a:t>Thực tế, doanh nghiệp vẫn phải đối mặt với tình trạng </a:t>
            </a:r>
            <a:r>
              <a:rPr lang="en-US" sz="1900">
                <a:solidFill>
                  <a:srgbClr val="E31F26"/>
                </a:solidFill>
                <a:latin typeface="Exo"/>
                <a:ea typeface="Exo"/>
                <a:cs typeface="Exo"/>
                <a:sym typeface="Exo"/>
              </a:rPr>
              <a:t>thiếu hụt nhân sự </a:t>
            </a:r>
            <a:r>
              <a:rPr lang="en-US" sz="1900">
                <a:solidFill>
                  <a:schemeClr val="dk1"/>
                </a:solidFill>
                <a:latin typeface="Exo"/>
                <a:ea typeface="Exo"/>
                <a:cs typeface="Exo"/>
                <a:sym typeface="Exo"/>
              </a:rPr>
              <a:t>khi chỉ một phần nhỏ SV đáp ứng yêu cầu tuyển dụng</a:t>
            </a:r>
            <a:endParaRPr sz="1900">
              <a:solidFill>
                <a:schemeClr val="dk1"/>
              </a:solidFill>
              <a:latin typeface="Exo"/>
              <a:ea typeface="Exo"/>
              <a:cs typeface="Exo"/>
              <a:sym typeface="Exo"/>
            </a:endParaRPr>
          </a:p>
        </p:txBody>
      </p:sp>
      <p:pic>
        <p:nvPicPr>
          <p:cNvPr id="843" name="Google Shape;843;g2a7a8a8523b_0_396"/>
          <p:cNvPicPr preferRelativeResize="0"/>
          <p:nvPr/>
        </p:nvPicPr>
        <p:blipFill>
          <a:blip r:embed="rId4">
            <a:alphaModFix/>
          </a:blip>
          <a:stretch>
            <a:fillRect/>
          </a:stretch>
        </p:blipFill>
        <p:spPr>
          <a:xfrm>
            <a:off x="8778499" y="2210175"/>
            <a:ext cx="2500925" cy="3235725"/>
          </a:xfrm>
          <a:prstGeom prst="rect">
            <a:avLst/>
          </a:prstGeom>
          <a:noFill/>
          <a:ln>
            <a:noFill/>
          </a:ln>
        </p:spPr>
      </p:pic>
      <p:sp>
        <p:nvSpPr>
          <p:cNvPr id="844" name="Google Shape;844;g2a7a8a8523b_0_396"/>
          <p:cNvSpPr/>
          <p:nvPr/>
        </p:nvSpPr>
        <p:spPr>
          <a:xfrm>
            <a:off x="8539350" y="5703875"/>
            <a:ext cx="3139800" cy="7023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latin typeface="Exo"/>
                <a:ea typeface="Exo"/>
                <a:cs typeface="Exo"/>
                <a:sym typeface="Exo"/>
              </a:rPr>
              <a:t>1 - NHÓM CAREER BUILDERS</a:t>
            </a:r>
            <a:endParaRPr b="1">
              <a:solidFill>
                <a:schemeClr val="lt1"/>
              </a:solidFill>
              <a:latin typeface="Exo"/>
              <a:ea typeface="Exo"/>
              <a:cs typeface="Exo"/>
              <a:sym typeface="Ex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a7a8a8523b_0_404"/>
          <p:cNvSpPr txBox="1"/>
          <p:nvPr/>
        </p:nvSpPr>
        <p:spPr>
          <a:xfrm>
            <a:off x="206550" y="511200"/>
            <a:ext cx="8282400" cy="60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3300" b="1">
                <a:latin typeface="Exo"/>
                <a:ea typeface="Exo"/>
                <a:cs typeface="Exo"/>
                <a:sym typeface="Exo"/>
              </a:rPr>
              <a:t>YÊU CẦU VỀ NĂNG LỰC TIẾNG ANH</a:t>
            </a:r>
            <a:endParaRPr sz="700" b="0" i="0" u="none" strike="noStrike" cap="none">
              <a:solidFill>
                <a:srgbClr val="000000"/>
              </a:solidFill>
              <a:latin typeface="Arial"/>
              <a:ea typeface="Arial"/>
              <a:cs typeface="Arial"/>
              <a:sym typeface="Arial"/>
            </a:endParaRPr>
          </a:p>
        </p:txBody>
      </p:sp>
      <p:grpSp>
        <p:nvGrpSpPr>
          <p:cNvPr id="851" name="Google Shape;851;g2a7a8a8523b_0_404"/>
          <p:cNvGrpSpPr/>
          <p:nvPr/>
        </p:nvGrpSpPr>
        <p:grpSpPr>
          <a:xfrm>
            <a:off x="49275" y="1181703"/>
            <a:ext cx="7040200" cy="227357"/>
            <a:chOff x="-820682" y="1172047"/>
            <a:chExt cx="7831146" cy="252900"/>
          </a:xfrm>
        </p:grpSpPr>
        <p:cxnSp>
          <p:nvCxnSpPr>
            <p:cNvPr id="852" name="Google Shape;852;g2a7a8a8523b_0_404"/>
            <p:cNvCxnSpPr/>
            <p:nvPr/>
          </p:nvCxnSpPr>
          <p:spPr>
            <a:xfrm>
              <a:off x="-820682" y="1304844"/>
              <a:ext cx="7581900" cy="0"/>
            </a:xfrm>
            <a:prstGeom prst="straightConnector1">
              <a:avLst/>
            </a:prstGeom>
            <a:noFill/>
            <a:ln w="28575" cap="flat" cmpd="sng">
              <a:solidFill>
                <a:srgbClr val="E31F26"/>
              </a:solidFill>
              <a:prstDash val="solid"/>
              <a:miter lim="800000"/>
              <a:headEnd type="none" w="sm" len="sm"/>
              <a:tailEnd type="none" w="sm" len="sm"/>
            </a:ln>
          </p:spPr>
        </p:cxnSp>
        <p:sp>
          <p:nvSpPr>
            <p:cNvPr id="853" name="Google Shape;853;g2a7a8a8523b_0_404"/>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g2a7a8a8523b_0_404"/>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55" name="Google Shape;855;g2a7a8a8523b_0_404"/>
          <p:cNvSpPr/>
          <p:nvPr/>
        </p:nvSpPr>
        <p:spPr>
          <a:xfrm>
            <a:off x="925050" y="1850475"/>
            <a:ext cx="10285800" cy="3982200"/>
          </a:xfrm>
          <a:prstGeom prst="rect">
            <a:avLst/>
          </a:prstGeom>
          <a:solidFill>
            <a:srgbClr val="E11F26"/>
          </a:solidFill>
          <a:ln w="9525" cap="flat" cmpd="sng">
            <a:solidFill>
              <a:srgbClr val="E11F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56" name="Google Shape;856;g2a7a8a8523b_0_404"/>
          <p:cNvSpPr/>
          <p:nvPr/>
        </p:nvSpPr>
        <p:spPr>
          <a:xfrm>
            <a:off x="7002175" y="1850475"/>
            <a:ext cx="2208300" cy="3982200"/>
          </a:xfrm>
          <a:prstGeom prst="rect">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500" b="1" i="0" u="none" strike="noStrike" cap="none">
                <a:solidFill>
                  <a:srgbClr val="FFFFFF"/>
                </a:solidFill>
                <a:latin typeface="Exo"/>
                <a:ea typeface="Exo"/>
                <a:cs typeface="Exo"/>
                <a:sym typeface="Exo"/>
              </a:rPr>
              <a:t>     25,30</a:t>
            </a:r>
            <a:r>
              <a:rPr lang="en-US" sz="1900" b="1" i="0" u="none" strike="noStrike" cap="none">
                <a:solidFill>
                  <a:srgbClr val="FFFFFF"/>
                </a:solidFill>
                <a:latin typeface="Exo"/>
                <a:ea typeface="Exo"/>
                <a:cs typeface="Exo"/>
                <a:sym typeface="Exo"/>
              </a:rPr>
              <a:t>%</a:t>
            </a:r>
            <a:endParaRPr sz="1900" b="0" i="0" u="none" strike="noStrike" cap="none">
              <a:solidFill>
                <a:srgbClr val="000000"/>
              </a:solidFill>
              <a:latin typeface="Arial"/>
              <a:ea typeface="Arial"/>
              <a:cs typeface="Arial"/>
              <a:sym typeface="Arial"/>
            </a:endParaRPr>
          </a:p>
        </p:txBody>
      </p:sp>
      <p:sp>
        <p:nvSpPr>
          <p:cNvPr id="857" name="Google Shape;857;g2a7a8a8523b_0_404"/>
          <p:cNvSpPr txBox="1"/>
          <p:nvPr/>
        </p:nvSpPr>
        <p:spPr>
          <a:xfrm>
            <a:off x="1228425" y="3340975"/>
            <a:ext cx="5384700" cy="3047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600" b="0" i="0" u="none" strike="noStrike" cap="none">
                <a:solidFill>
                  <a:srgbClr val="FFFFFF"/>
                </a:solidFill>
                <a:latin typeface="Exo Light"/>
                <a:ea typeface="Exo Light"/>
                <a:cs typeface="Exo Light"/>
                <a:sym typeface="Exo Light"/>
              </a:rPr>
              <a:t>Theo báo cáo từ Top Dev, hầu hết các nhà tuyển dụng </a:t>
            </a:r>
            <a:r>
              <a:rPr lang="en-US" sz="1600" b="1" i="0" u="none" strike="noStrike" cap="none">
                <a:solidFill>
                  <a:srgbClr val="FFFFFF"/>
                </a:solidFill>
                <a:latin typeface="Exo"/>
                <a:ea typeface="Exo"/>
                <a:cs typeface="Exo"/>
                <a:sym typeface="Exo"/>
              </a:rPr>
              <a:t>(hơn 80%)</a:t>
            </a:r>
            <a:r>
              <a:rPr lang="en-US" sz="1600" b="0" i="0" u="none" strike="noStrike" cap="none">
                <a:solidFill>
                  <a:srgbClr val="FFFFFF"/>
                </a:solidFill>
                <a:latin typeface="Exo Light"/>
                <a:ea typeface="Exo Light"/>
                <a:cs typeface="Exo Light"/>
                <a:sym typeface="Exo Light"/>
              </a:rPr>
              <a:t> yêu cầu Developer phải có ít nhất </a:t>
            </a:r>
            <a:r>
              <a:rPr lang="en-US" sz="1600" b="1" i="0" u="none" strike="noStrike" cap="none">
                <a:solidFill>
                  <a:srgbClr val="FFFFFF"/>
                </a:solidFill>
                <a:latin typeface="Exo"/>
                <a:ea typeface="Exo"/>
                <a:cs typeface="Exo"/>
                <a:sym typeface="Exo"/>
              </a:rPr>
              <a:t>trình độ làm việc cơ bản và hạn chế</a:t>
            </a:r>
            <a:r>
              <a:rPr lang="en-US" sz="1600" b="0" i="0" u="none" strike="noStrike" cap="none">
                <a:solidFill>
                  <a:srgbClr val="FFFFFF"/>
                </a:solidFill>
                <a:latin typeface="Exo Light"/>
                <a:ea typeface="Exo Light"/>
                <a:cs typeface="Exo Light"/>
                <a:sym typeface="Exo Light"/>
              </a:rPr>
              <a:t> cho các công việc của họ. </a:t>
            </a:r>
            <a:endParaRPr sz="1600" b="0" i="0" u="none" strike="noStrike" cap="none">
              <a:solidFill>
                <a:srgbClr val="FFFFFF"/>
              </a:solidFill>
              <a:latin typeface="Exo Light"/>
              <a:ea typeface="Exo Light"/>
              <a:cs typeface="Exo Light"/>
              <a:sym typeface="Exo Light"/>
            </a:endParaRPr>
          </a:p>
          <a:p>
            <a:pPr marL="0" marR="0" lvl="0" indent="0" algn="ctr" rtl="0">
              <a:lnSpc>
                <a:spcPct val="100000"/>
              </a:lnSpc>
              <a:spcBef>
                <a:spcPts val="0"/>
              </a:spcBef>
              <a:spcAft>
                <a:spcPts val="0"/>
              </a:spcAft>
              <a:buClr>
                <a:srgbClr val="000000"/>
              </a:buClr>
              <a:buSzPts val="1100"/>
              <a:buFont typeface="Arial"/>
              <a:buNone/>
            </a:pPr>
            <a:endParaRPr sz="1600" b="0" i="0" u="none" strike="noStrike" cap="none">
              <a:solidFill>
                <a:srgbClr val="FFFFFF"/>
              </a:solidFill>
              <a:latin typeface="Exo Light"/>
              <a:ea typeface="Exo Light"/>
              <a:cs typeface="Exo Light"/>
              <a:sym typeface="Exo Light"/>
            </a:endParaRPr>
          </a:p>
          <a:p>
            <a:pPr marL="0" marR="0" lvl="0" indent="0" algn="ctr" rtl="0">
              <a:lnSpc>
                <a:spcPct val="100000"/>
              </a:lnSpc>
              <a:spcBef>
                <a:spcPts val="0"/>
              </a:spcBef>
              <a:spcAft>
                <a:spcPts val="0"/>
              </a:spcAft>
              <a:buClr>
                <a:srgbClr val="000000"/>
              </a:buClr>
              <a:buSzPts val="1100"/>
              <a:buFont typeface="Arial"/>
              <a:buNone/>
            </a:pPr>
            <a:r>
              <a:rPr lang="en-US" sz="1600" b="0" i="0" u="none" strike="noStrike" cap="none">
                <a:solidFill>
                  <a:srgbClr val="FFFFFF"/>
                </a:solidFill>
                <a:latin typeface="Exo Light"/>
                <a:ea typeface="Exo Light"/>
                <a:cs typeface="Exo Light"/>
                <a:sym typeface="Exo Light"/>
              </a:rPr>
              <a:t>Tỷ lệ yêu cầu tiếng Anh chuyên nghiệp là 12,3%,Yêu cầu về kỹ năng tiếng Anh của Developer Việt Nam đang chuyển từ “Nice-to-have” sang “Must-have”, điều này sẽ đòi hỏi các lập trình viên phải xem xét nghiêm túc hơn việc rèn luyện kỹ năng tiếng Anh của mình.</a:t>
            </a:r>
            <a:endParaRPr sz="1600" b="0" i="0" u="none" strike="noStrike" cap="none">
              <a:solidFill>
                <a:srgbClr val="FFFFFF"/>
              </a:solidFill>
              <a:latin typeface="Exo Light"/>
              <a:ea typeface="Exo Light"/>
              <a:cs typeface="Exo Light"/>
              <a:sym typeface="Exo Light"/>
            </a:endParaRPr>
          </a:p>
          <a:p>
            <a:pPr marL="0" marR="0" lvl="0" indent="0" algn="ctr" rtl="0">
              <a:lnSpc>
                <a:spcPct val="100000"/>
              </a:lnSpc>
              <a:spcBef>
                <a:spcPts val="0"/>
              </a:spcBef>
              <a:spcAft>
                <a:spcPts val="0"/>
              </a:spcAft>
              <a:buClr>
                <a:srgbClr val="000000"/>
              </a:buClr>
              <a:buSzPts val="1100"/>
              <a:buFont typeface="Arial"/>
              <a:buNone/>
            </a:pPr>
            <a:endParaRPr sz="1600" b="0" i="0" u="none" strike="noStrike" cap="none">
              <a:solidFill>
                <a:srgbClr val="FFFFFF"/>
              </a:solidFill>
              <a:latin typeface="Exo Light"/>
              <a:ea typeface="Exo Light"/>
              <a:cs typeface="Exo Light"/>
              <a:sym typeface="Exo Light"/>
            </a:endParaRPr>
          </a:p>
          <a:p>
            <a:pPr marL="0" marR="0" lvl="0" indent="0" algn="ctr" rtl="0">
              <a:lnSpc>
                <a:spcPct val="100000"/>
              </a:lnSpc>
              <a:spcBef>
                <a:spcPts val="0"/>
              </a:spcBef>
              <a:spcAft>
                <a:spcPts val="0"/>
              </a:spcAft>
              <a:buClr>
                <a:srgbClr val="000000"/>
              </a:buClr>
              <a:buSzPts val="1100"/>
              <a:buFont typeface="Arial"/>
              <a:buNone/>
            </a:pPr>
            <a:endParaRPr sz="1600" b="0" i="0" u="none" strike="noStrike" cap="none">
              <a:solidFill>
                <a:srgbClr val="FFFFFF"/>
              </a:solidFill>
              <a:latin typeface="Exo Light"/>
              <a:ea typeface="Exo Light"/>
              <a:cs typeface="Exo Light"/>
              <a:sym typeface="Exo Light"/>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Exo Light"/>
              <a:ea typeface="Exo Light"/>
              <a:cs typeface="Exo Light"/>
              <a:sym typeface="Exo Light"/>
            </a:endParaRPr>
          </a:p>
        </p:txBody>
      </p:sp>
      <p:sp>
        <p:nvSpPr>
          <p:cNvPr id="858" name="Google Shape;858;g2a7a8a8523b_0_404"/>
          <p:cNvSpPr txBox="1"/>
          <p:nvPr/>
        </p:nvSpPr>
        <p:spPr>
          <a:xfrm>
            <a:off x="2271835" y="2086625"/>
            <a:ext cx="3210900" cy="738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Exo"/>
                <a:ea typeface="Exo"/>
                <a:cs typeface="Exo"/>
                <a:sym typeface="Exo"/>
              </a:rPr>
              <a:t>Tiếng Anh - làm việc cơ bản</a:t>
            </a:r>
            <a:endParaRPr sz="1600" b="1" i="0" u="none" strike="noStrike" cap="none">
              <a:solidFill>
                <a:srgbClr val="FFFFFF"/>
              </a:solidFill>
              <a:latin typeface="Exo"/>
              <a:ea typeface="Exo"/>
              <a:cs typeface="Exo"/>
              <a:sym typeface="Exo"/>
            </a:endParaRPr>
          </a:p>
          <a:p>
            <a:pPr marL="0" marR="0" lvl="0" indent="0" algn="r"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Exo"/>
              <a:ea typeface="Exo"/>
              <a:cs typeface="Exo"/>
              <a:sym typeface="Exo"/>
            </a:endParaRPr>
          </a:p>
        </p:txBody>
      </p:sp>
      <p:sp>
        <p:nvSpPr>
          <p:cNvPr id="859" name="Google Shape;859;g2a7a8a8523b_0_404"/>
          <p:cNvSpPr txBox="1"/>
          <p:nvPr/>
        </p:nvSpPr>
        <p:spPr>
          <a:xfrm>
            <a:off x="7030250" y="2086625"/>
            <a:ext cx="2132100" cy="985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Exo"/>
                <a:ea typeface="Exo"/>
                <a:cs typeface="Exo"/>
                <a:sym typeface="Exo"/>
              </a:rPr>
              <a:t>Tiếng Anh</a:t>
            </a:r>
            <a:endParaRPr sz="1600" b="1" i="0" u="none" strike="noStrike" cap="none">
              <a:solidFill>
                <a:srgbClr val="FFFFFF"/>
              </a:solidFill>
              <a:latin typeface="Exo"/>
              <a:ea typeface="Exo"/>
              <a:cs typeface="Exo"/>
              <a:sym typeface="Exo"/>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Exo"/>
                <a:ea typeface="Exo"/>
                <a:cs typeface="Exo"/>
                <a:sym typeface="Exo"/>
              </a:rPr>
              <a:t>làm việc hạn chế</a:t>
            </a:r>
            <a:endParaRPr sz="1600" b="1" i="0" u="none" strike="noStrike" cap="none">
              <a:solidFill>
                <a:srgbClr val="FFFFFF"/>
              </a:solidFill>
              <a:latin typeface="Exo"/>
              <a:ea typeface="Exo"/>
              <a:cs typeface="Exo"/>
              <a:sym typeface="Exo"/>
            </a:endParaRPr>
          </a:p>
          <a:p>
            <a:pPr marL="0" marR="0" lvl="0" indent="0" algn="r"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Exo"/>
              <a:ea typeface="Exo"/>
              <a:cs typeface="Exo"/>
              <a:sym typeface="Exo"/>
            </a:endParaRPr>
          </a:p>
        </p:txBody>
      </p:sp>
      <p:sp>
        <p:nvSpPr>
          <p:cNvPr id="860" name="Google Shape;860;g2a7a8a8523b_0_404"/>
          <p:cNvSpPr/>
          <p:nvPr/>
        </p:nvSpPr>
        <p:spPr>
          <a:xfrm>
            <a:off x="9162350" y="1850475"/>
            <a:ext cx="1143000" cy="3982200"/>
          </a:xfrm>
          <a:prstGeom prst="rect">
            <a:avLst/>
          </a:prstGeom>
          <a:solidFill>
            <a:srgbClr val="EA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500" b="1" i="0" u="none" strike="noStrike" cap="none">
                <a:solidFill>
                  <a:srgbClr val="FFFFFF"/>
                </a:solidFill>
                <a:latin typeface="Exo"/>
                <a:ea typeface="Exo"/>
                <a:cs typeface="Exo"/>
                <a:sym typeface="Exo"/>
              </a:rPr>
              <a:t> 12,3</a:t>
            </a:r>
            <a:r>
              <a:rPr lang="en-US" sz="1900" b="1" i="0" u="none" strike="noStrike" cap="none">
                <a:solidFill>
                  <a:srgbClr val="FFFFFF"/>
                </a:solidFill>
                <a:latin typeface="Exo"/>
                <a:ea typeface="Exo"/>
                <a:cs typeface="Exo"/>
                <a:sym typeface="Exo"/>
              </a:rPr>
              <a:t>%</a:t>
            </a:r>
            <a:endParaRPr sz="1900" b="0" i="0" u="none" strike="noStrike" cap="none">
              <a:solidFill>
                <a:srgbClr val="000000"/>
              </a:solidFill>
              <a:latin typeface="Arial"/>
              <a:ea typeface="Arial"/>
              <a:cs typeface="Arial"/>
              <a:sym typeface="Arial"/>
            </a:endParaRPr>
          </a:p>
        </p:txBody>
      </p:sp>
      <p:sp>
        <p:nvSpPr>
          <p:cNvPr id="861" name="Google Shape;861;g2a7a8a8523b_0_404"/>
          <p:cNvSpPr txBox="1"/>
          <p:nvPr/>
        </p:nvSpPr>
        <p:spPr>
          <a:xfrm>
            <a:off x="9162350" y="2086625"/>
            <a:ext cx="1191600" cy="1231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Exo"/>
                <a:ea typeface="Exo"/>
                <a:cs typeface="Exo"/>
                <a:sym typeface="Exo"/>
              </a:rPr>
              <a:t>Tiếng Anh chuyên nghiệp</a:t>
            </a:r>
            <a:endParaRPr sz="1600" b="1" i="0" u="none" strike="noStrike" cap="none">
              <a:solidFill>
                <a:srgbClr val="FFFFFF"/>
              </a:solidFill>
              <a:latin typeface="Exo"/>
              <a:ea typeface="Exo"/>
              <a:cs typeface="Exo"/>
              <a:sym typeface="Exo"/>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Exo"/>
              <a:ea typeface="Exo"/>
              <a:cs typeface="Exo"/>
              <a:sym typeface="Exo"/>
            </a:endParaRPr>
          </a:p>
        </p:txBody>
      </p:sp>
      <p:sp>
        <p:nvSpPr>
          <p:cNvPr id="862" name="Google Shape;862;g2a7a8a8523b_0_404"/>
          <p:cNvSpPr/>
          <p:nvPr/>
        </p:nvSpPr>
        <p:spPr>
          <a:xfrm>
            <a:off x="10286075" y="1850625"/>
            <a:ext cx="924900" cy="3982200"/>
          </a:xfrm>
          <a:prstGeom prst="rect">
            <a:avLst/>
          </a:pr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g2a7a8a8523b_0_404"/>
          <p:cNvSpPr txBox="1"/>
          <p:nvPr/>
        </p:nvSpPr>
        <p:spPr>
          <a:xfrm>
            <a:off x="9906900" y="2057400"/>
            <a:ext cx="1143000" cy="431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Exo"/>
                <a:ea typeface="Exo"/>
                <a:cs typeface="Exo"/>
                <a:sym typeface="Exo"/>
              </a:rPr>
              <a:t>Khác</a:t>
            </a:r>
            <a:endParaRPr sz="2000" b="1" i="0" u="none" strike="noStrike" cap="none">
              <a:solidFill>
                <a:srgbClr val="FFFFFF"/>
              </a:solidFill>
              <a:latin typeface="Exo"/>
              <a:ea typeface="Exo"/>
              <a:cs typeface="Exo"/>
              <a:sym typeface="Exo"/>
            </a:endParaRPr>
          </a:p>
        </p:txBody>
      </p:sp>
      <p:sp>
        <p:nvSpPr>
          <p:cNvPr id="864" name="Google Shape;864;g2a7a8a8523b_0_404"/>
          <p:cNvSpPr txBox="1"/>
          <p:nvPr/>
        </p:nvSpPr>
        <p:spPr>
          <a:xfrm>
            <a:off x="3203625" y="2579075"/>
            <a:ext cx="1434300" cy="5694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2500"/>
              <a:buFont typeface="Arial"/>
              <a:buNone/>
            </a:pPr>
            <a:r>
              <a:rPr lang="en-US" sz="2500" b="1" i="0" u="none" strike="noStrike" cap="none">
                <a:solidFill>
                  <a:srgbClr val="FFFFFF"/>
                </a:solidFill>
                <a:latin typeface="Exo"/>
                <a:ea typeface="Exo"/>
                <a:cs typeface="Exo"/>
                <a:sym typeface="Exo"/>
              </a:rPr>
              <a:t>58,40</a:t>
            </a:r>
            <a:r>
              <a:rPr lang="en-US" sz="1900" b="1" i="0" u="none" strike="noStrike" cap="none">
                <a:solidFill>
                  <a:srgbClr val="FFFFFF"/>
                </a:solidFill>
                <a:latin typeface="Exo"/>
                <a:ea typeface="Exo"/>
                <a:cs typeface="Exo"/>
                <a:sym typeface="Exo"/>
              </a:rPr>
              <a:t>%</a:t>
            </a: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g2a7a8a8523b_0_423"/>
          <p:cNvPicPr preferRelativeResize="0"/>
          <p:nvPr/>
        </p:nvPicPr>
        <p:blipFill>
          <a:blip r:embed="rId3">
            <a:alphaModFix/>
          </a:blip>
          <a:stretch>
            <a:fillRect/>
          </a:stretch>
        </p:blipFill>
        <p:spPr>
          <a:xfrm>
            <a:off x="476000" y="0"/>
            <a:ext cx="5924800" cy="6858000"/>
          </a:xfrm>
          <a:prstGeom prst="rect">
            <a:avLst/>
          </a:prstGeom>
          <a:noFill/>
          <a:ln>
            <a:noFill/>
          </a:ln>
        </p:spPr>
      </p:pic>
      <p:sp>
        <p:nvSpPr>
          <p:cNvPr id="871" name="Google Shape;871;g2a7a8a8523b_0_423"/>
          <p:cNvSpPr txBox="1"/>
          <p:nvPr/>
        </p:nvSpPr>
        <p:spPr>
          <a:xfrm>
            <a:off x="6564750" y="649450"/>
            <a:ext cx="5254500" cy="57258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n-US" sz="2000" b="1" i="1">
                <a:latin typeface="Exo"/>
                <a:ea typeface="Exo"/>
                <a:cs typeface="Exo"/>
                <a:sym typeface="Exo"/>
              </a:rPr>
              <a:t>KHÔNG THIẾU CƠ HỘI</a:t>
            </a:r>
            <a:endParaRPr sz="2000" b="1" i="1">
              <a:latin typeface="Exo"/>
              <a:ea typeface="Exo"/>
              <a:cs typeface="Exo"/>
              <a:sym typeface="Exo"/>
            </a:endParaRPr>
          </a:p>
          <a:p>
            <a:pPr marL="0" lvl="0" indent="0" algn="just" rtl="0">
              <a:lnSpc>
                <a:spcPct val="100000"/>
              </a:lnSpc>
              <a:spcBef>
                <a:spcPts val="0"/>
              </a:spcBef>
              <a:spcAft>
                <a:spcPts val="0"/>
              </a:spcAft>
              <a:buNone/>
            </a:pPr>
            <a:endParaRPr sz="2000" b="1" i="1">
              <a:latin typeface="Exo"/>
              <a:ea typeface="Exo"/>
              <a:cs typeface="Exo"/>
              <a:sym typeface="Exo"/>
            </a:endParaRPr>
          </a:p>
          <a:p>
            <a:pPr marL="0" lvl="0" indent="0" algn="just" rtl="0">
              <a:lnSpc>
                <a:spcPct val="150000"/>
              </a:lnSpc>
              <a:spcBef>
                <a:spcPts val="0"/>
              </a:spcBef>
              <a:spcAft>
                <a:spcPts val="0"/>
              </a:spcAft>
              <a:buNone/>
            </a:pPr>
            <a:r>
              <a:rPr lang="en-US" sz="2000" b="1" i="1">
                <a:latin typeface="Exo"/>
                <a:ea typeface="Exo"/>
                <a:cs typeface="Exo"/>
                <a:sym typeface="Exo"/>
              </a:rPr>
              <a:t>Khoảng 84% nhân sự ngành IT</a:t>
            </a:r>
            <a:r>
              <a:rPr lang="en-US" sz="2000">
                <a:latin typeface="Exo"/>
                <a:ea typeface="Exo"/>
                <a:cs typeface="Exo"/>
                <a:sym typeface="Exo"/>
              </a:rPr>
              <a:t> hiện tại có nền tảng về CNTT (Tức tham gia các chương trình đào tạo chính quy - cao đẳng, đại học) thuộc lĩnh vực này. </a:t>
            </a:r>
            <a:endParaRPr sz="2000">
              <a:latin typeface="Exo"/>
              <a:ea typeface="Exo"/>
              <a:cs typeface="Exo"/>
              <a:sym typeface="Exo"/>
            </a:endParaRPr>
          </a:p>
          <a:p>
            <a:pPr marL="0" lvl="0" indent="0" algn="just" rtl="0">
              <a:lnSpc>
                <a:spcPct val="150000"/>
              </a:lnSpc>
              <a:spcBef>
                <a:spcPts val="0"/>
              </a:spcBef>
              <a:spcAft>
                <a:spcPts val="0"/>
              </a:spcAft>
              <a:buNone/>
            </a:pPr>
            <a:r>
              <a:rPr lang="en-US" sz="2000" b="1" i="1">
                <a:latin typeface="Exo"/>
                <a:ea typeface="Exo"/>
                <a:cs typeface="Exo"/>
                <a:sym typeface="Exo"/>
              </a:rPr>
              <a:t>Khoảng hơn 15% còn lại </a:t>
            </a:r>
            <a:r>
              <a:rPr lang="en-US" sz="2000">
                <a:latin typeface="Exo"/>
                <a:ea typeface="Exo"/>
                <a:cs typeface="Exo"/>
                <a:sym typeface="Exo"/>
              </a:rPr>
              <a:t>thuộc nhóm tham gia các khóa đào tạo ngắn hạn hoặc tự học các kỹ năng cần thiết để dấn thân vào ngành IT.</a:t>
            </a:r>
            <a:endParaRPr sz="2000">
              <a:latin typeface="Exo"/>
              <a:ea typeface="Exo"/>
              <a:cs typeface="Exo"/>
              <a:sym typeface="Exo"/>
            </a:endParaRPr>
          </a:p>
          <a:p>
            <a:pPr marL="0" lvl="0" indent="0" algn="just" rtl="0">
              <a:lnSpc>
                <a:spcPct val="150000"/>
              </a:lnSpc>
              <a:spcBef>
                <a:spcPts val="0"/>
              </a:spcBef>
              <a:spcAft>
                <a:spcPts val="0"/>
              </a:spcAft>
              <a:buNone/>
            </a:pPr>
            <a:r>
              <a:rPr lang="en-US" sz="2000">
                <a:latin typeface="Exo"/>
                <a:ea typeface="Exo"/>
                <a:cs typeface="Exo"/>
                <a:sym typeface="Exo"/>
              </a:rPr>
              <a:t>→ Nhà tuyển dụng vẫn có xu thế </a:t>
            </a:r>
            <a:r>
              <a:rPr lang="en-US" sz="2000" b="1">
                <a:solidFill>
                  <a:srgbClr val="E31F26"/>
                </a:solidFill>
                <a:latin typeface="Exo"/>
                <a:ea typeface="Exo"/>
                <a:cs typeface="Exo"/>
                <a:sym typeface="Exo"/>
              </a:rPr>
              <a:t>ưu tiên các nhân sự có background về CNTT. </a:t>
            </a:r>
            <a:r>
              <a:rPr lang="en-US" sz="2000">
                <a:solidFill>
                  <a:schemeClr val="dk1"/>
                </a:solidFill>
                <a:latin typeface="Exo"/>
                <a:ea typeface="Exo"/>
                <a:cs typeface="Exo"/>
                <a:sym typeface="Exo"/>
              </a:rPr>
              <a:t>Tuy nhiên cần trau dồi kỹ năng sớm. </a:t>
            </a:r>
            <a:endParaRPr sz="2000">
              <a:solidFill>
                <a:schemeClr val="dk1"/>
              </a:solidFill>
              <a:latin typeface="Exo"/>
              <a:ea typeface="Exo"/>
              <a:cs typeface="Exo"/>
              <a:sym typeface="Ex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g20eeab159d8_2_440"/>
          <p:cNvPicPr preferRelativeResize="0"/>
          <p:nvPr/>
        </p:nvPicPr>
        <p:blipFill rotWithShape="1">
          <a:blip r:embed="rId3">
            <a:alphaModFix/>
          </a:blip>
          <a:srcRect/>
          <a:stretch/>
        </p:blipFill>
        <p:spPr>
          <a:xfrm>
            <a:off x="0" y="0"/>
            <a:ext cx="4570877" cy="6857999"/>
          </a:xfrm>
          <a:prstGeom prst="rect">
            <a:avLst/>
          </a:prstGeom>
          <a:noFill/>
          <a:ln>
            <a:noFill/>
          </a:ln>
        </p:spPr>
      </p:pic>
      <p:sp>
        <p:nvSpPr>
          <p:cNvPr id="339" name="Google Shape;339;g20eeab159d8_2_44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
        <p:nvSpPr>
          <p:cNvPr id="340" name="Google Shape;340;g20eeab159d8_2_440"/>
          <p:cNvSpPr/>
          <p:nvPr/>
        </p:nvSpPr>
        <p:spPr>
          <a:xfrm>
            <a:off x="5182978" y="2437013"/>
            <a:ext cx="5852791" cy="648508"/>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lt1"/>
              </a:buClr>
              <a:buSzPts val="1800"/>
              <a:buFont typeface="Exo"/>
              <a:buAutoNum type="arabicPeriod"/>
            </a:pPr>
            <a:r>
              <a:rPr lang="en-US" sz="1800" b="1" i="0" u="none" strike="noStrike" cap="none">
                <a:solidFill>
                  <a:schemeClr val="lt1"/>
                </a:solidFill>
                <a:latin typeface="Exo"/>
                <a:ea typeface="Exo"/>
                <a:cs typeface="Exo"/>
                <a:sym typeface="Exo"/>
              </a:rPr>
              <a:t>TỔNG QUAN VỀ NGÀNH DỮ LIỆU</a:t>
            </a:r>
            <a:endParaRPr sz="1800" b="1" i="0" u="none" strike="noStrike" cap="none">
              <a:solidFill>
                <a:schemeClr val="lt1"/>
              </a:solidFill>
              <a:latin typeface="Exo"/>
              <a:ea typeface="Exo"/>
              <a:cs typeface="Exo"/>
              <a:sym typeface="Exo"/>
            </a:endParaRPr>
          </a:p>
        </p:txBody>
      </p:sp>
      <p:sp>
        <p:nvSpPr>
          <p:cNvPr id="341" name="Google Shape;341;g20eeab159d8_2_440"/>
          <p:cNvSpPr/>
          <p:nvPr/>
        </p:nvSpPr>
        <p:spPr>
          <a:xfrm>
            <a:off x="5170275" y="3318525"/>
            <a:ext cx="58527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Exo Medium"/>
                <a:ea typeface="Exo Medium"/>
                <a:cs typeface="Exo Medium"/>
                <a:sym typeface="Exo Medium"/>
              </a:rPr>
              <a:t> </a:t>
            </a:r>
            <a:r>
              <a:rPr lang="en-US" sz="1800" b="1" i="0" u="none" strike="noStrike" cap="none">
                <a:solidFill>
                  <a:srgbClr val="E31F26"/>
                </a:solidFill>
                <a:latin typeface="Exo"/>
                <a:ea typeface="Exo"/>
                <a:cs typeface="Exo"/>
                <a:sym typeface="Exo"/>
              </a:rPr>
              <a:t>2.    CÁC VỊ TRÍ CÔNG VIỆC TRONG NGÀNH DỮ LIỆU</a:t>
            </a:r>
            <a:endParaRPr sz="1800" b="1" i="0" u="none" strike="noStrike" cap="none">
              <a:solidFill>
                <a:srgbClr val="E31F26"/>
              </a:solidFill>
              <a:latin typeface="Exo"/>
              <a:ea typeface="Exo"/>
              <a:cs typeface="Exo"/>
              <a:sym typeface="Exo"/>
            </a:endParaRPr>
          </a:p>
        </p:txBody>
      </p:sp>
      <p:sp>
        <p:nvSpPr>
          <p:cNvPr id="342" name="Google Shape;342;g20eeab159d8_2_440"/>
          <p:cNvSpPr/>
          <p:nvPr/>
        </p:nvSpPr>
        <p:spPr>
          <a:xfrm>
            <a:off x="5159450" y="4173900"/>
            <a:ext cx="58764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rgbClr val="E31F26"/>
                </a:solidFill>
                <a:latin typeface="Exo"/>
                <a:ea typeface="Exo"/>
                <a:cs typeface="Exo"/>
                <a:sym typeface="Exo"/>
              </a:rPr>
              <a:t>  3.    CÁC KỸ NĂNG CẦN CÓ ĐỂ TRỞ THÀNH DA</a:t>
            </a:r>
            <a:endParaRPr sz="1800" b="0" i="0" u="none" strike="noStrike" cap="none">
              <a:solidFill>
                <a:schemeClr val="dk1"/>
              </a:solidFill>
              <a:latin typeface="Calibri"/>
              <a:ea typeface="Calibri"/>
              <a:cs typeface="Calibri"/>
              <a:sym typeface="Calibri"/>
            </a:endParaRPr>
          </a:p>
        </p:txBody>
      </p:sp>
      <p:sp>
        <p:nvSpPr>
          <p:cNvPr id="343" name="Google Shape;343;g20eeab159d8_2_440"/>
          <p:cNvSpPr/>
          <p:nvPr/>
        </p:nvSpPr>
        <p:spPr>
          <a:xfrm>
            <a:off x="5171175" y="5029275"/>
            <a:ext cx="58764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rgbClr val="E31F26"/>
                </a:solidFill>
                <a:latin typeface="Exo"/>
                <a:ea typeface="Exo"/>
                <a:cs typeface="Exo"/>
                <a:sym typeface="Exo"/>
              </a:rPr>
              <a:t>  4.    Q&amp;A - Mini challenge</a:t>
            </a:r>
            <a:endParaRPr sz="1800" b="0" i="0" u="none" strike="noStrike" cap="none">
              <a:solidFill>
                <a:schemeClr val="dk1"/>
              </a:solidFill>
              <a:latin typeface="Calibri"/>
              <a:ea typeface="Calibri"/>
              <a:cs typeface="Calibri"/>
              <a:sym typeface="Calibri"/>
            </a:endParaRPr>
          </a:p>
        </p:txBody>
      </p:sp>
      <p:sp>
        <p:nvSpPr>
          <p:cNvPr id="344" name="Google Shape;344;g20eeab159d8_2_440"/>
          <p:cNvSpPr txBox="1"/>
          <p:nvPr/>
        </p:nvSpPr>
        <p:spPr>
          <a:xfrm>
            <a:off x="5053975" y="148035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i="0" u="none" strike="noStrike" cap="none">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7" name="Google Shape;877;g2a7a8a8523b_0_429"/>
          <p:cNvGrpSpPr/>
          <p:nvPr/>
        </p:nvGrpSpPr>
        <p:grpSpPr>
          <a:xfrm>
            <a:off x="-26925" y="1181703"/>
            <a:ext cx="7040200" cy="227357"/>
            <a:chOff x="-820682" y="1172047"/>
            <a:chExt cx="7831146" cy="252900"/>
          </a:xfrm>
        </p:grpSpPr>
        <p:cxnSp>
          <p:nvCxnSpPr>
            <p:cNvPr id="878" name="Google Shape;878;g2a7a8a8523b_0_429"/>
            <p:cNvCxnSpPr/>
            <p:nvPr/>
          </p:nvCxnSpPr>
          <p:spPr>
            <a:xfrm>
              <a:off x="-820682" y="1304844"/>
              <a:ext cx="7581900" cy="0"/>
            </a:xfrm>
            <a:prstGeom prst="straightConnector1">
              <a:avLst/>
            </a:prstGeom>
            <a:noFill/>
            <a:ln w="28575" cap="flat" cmpd="sng">
              <a:solidFill>
                <a:srgbClr val="E31F26"/>
              </a:solidFill>
              <a:prstDash val="solid"/>
              <a:miter lim="800000"/>
              <a:headEnd type="none" w="sm" len="sm"/>
              <a:tailEnd type="none" w="sm" len="sm"/>
            </a:ln>
          </p:spPr>
        </p:cxnSp>
        <p:sp>
          <p:nvSpPr>
            <p:cNvPr id="879" name="Google Shape;879;g2a7a8a8523b_0_429"/>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0" name="Google Shape;880;g2a7a8a8523b_0_429"/>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81" name="Google Shape;881;g2a7a8a8523b_0_429"/>
          <p:cNvSpPr txBox="1"/>
          <p:nvPr/>
        </p:nvSpPr>
        <p:spPr>
          <a:xfrm>
            <a:off x="130350" y="358800"/>
            <a:ext cx="82824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400" b="1">
                <a:latin typeface="Exo"/>
                <a:ea typeface="Exo"/>
                <a:cs typeface="Exo"/>
                <a:sym typeface="Exo"/>
              </a:rPr>
              <a:t>MINDX CÓ CHƯƠNG TRÌNH ĐÀO TẠO </a:t>
            </a:r>
            <a:r>
              <a:rPr lang="en-US" sz="2400" b="1">
                <a:solidFill>
                  <a:srgbClr val="E31F26"/>
                </a:solidFill>
                <a:latin typeface="Exo"/>
                <a:ea typeface="Exo"/>
                <a:cs typeface="Exo"/>
                <a:sym typeface="Exo"/>
              </a:rPr>
              <a:t>SÁT NHẤT</a:t>
            </a:r>
            <a:r>
              <a:rPr lang="en-US" sz="2400" b="1">
                <a:latin typeface="Exo"/>
                <a:ea typeface="Exo"/>
                <a:cs typeface="Exo"/>
                <a:sym typeface="Exo"/>
              </a:rPr>
              <a:t> VỚI </a:t>
            </a:r>
            <a:endParaRPr sz="2400" b="1">
              <a:latin typeface="Exo"/>
              <a:ea typeface="Exo"/>
              <a:cs typeface="Exo"/>
              <a:sym typeface="Exo"/>
            </a:endParaRPr>
          </a:p>
          <a:p>
            <a:pPr marL="0" marR="0" lvl="0" indent="0" algn="l" rtl="0">
              <a:lnSpc>
                <a:spcPct val="100000"/>
              </a:lnSpc>
              <a:spcBef>
                <a:spcPts val="0"/>
              </a:spcBef>
              <a:spcAft>
                <a:spcPts val="0"/>
              </a:spcAft>
              <a:buClr>
                <a:srgbClr val="000000"/>
              </a:buClr>
              <a:buSzPts val="4000"/>
              <a:buFont typeface="Arial"/>
              <a:buNone/>
            </a:pPr>
            <a:r>
              <a:rPr lang="en-US" sz="2400" b="1">
                <a:solidFill>
                  <a:srgbClr val="E31F26"/>
                </a:solidFill>
                <a:latin typeface="Exo"/>
                <a:ea typeface="Exo"/>
                <a:cs typeface="Exo"/>
                <a:sym typeface="Exo"/>
              </a:rPr>
              <a:t>YÊU CẦU THỊ TRƯỜNG</a:t>
            </a:r>
            <a:r>
              <a:rPr lang="en-US" sz="2400" b="1">
                <a:latin typeface="Exo"/>
                <a:ea typeface="Exo"/>
                <a:cs typeface="Exo"/>
                <a:sym typeface="Exo"/>
              </a:rPr>
              <a:t> CHO VỊ TRÍ </a:t>
            </a:r>
            <a:r>
              <a:rPr lang="en-US" sz="2400" b="1">
                <a:solidFill>
                  <a:srgbClr val="E31F26"/>
                </a:solidFill>
                <a:latin typeface="Exo"/>
                <a:ea typeface="Exo"/>
                <a:cs typeface="Exo"/>
                <a:sym typeface="Exo"/>
              </a:rPr>
              <a:t>Frontend Developer</a:t>
            </a:r>
            <a:endParaRPr sz="100" b="0" i="0" u="none" strike="noStrike" cap="none">
              <a:solidFill>
                <a:srgbClr val="E31F26"/>
              </a:solidFill>
              <a:latin typeface="Arial"/>
              <a:ea typeface="Arial"/>
              <a:cs typeface="Arial"/>
              <a:sym typeface="Arial"/>
            </a:endParaRPr>
          </a:p>
        </p:txBody>
      </p:sp>
      <p:sp>
        <p:nvSpPr>
          <p:cNvPr id="882" name="Google Shape;882;g2a7a8a8523b_0_429"/>
          <p:cNvSpPr/>
          <p:nvPr/>
        </p:nvSpPr>
        <p:spPr>
          <a:xfrm>
            <a:off x="2690300" y="1695575"/>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latin typeface="Exo"/>
                <a:ea typeface="Exo"/>
                <a:cs typeface="Exo"/>
                <a:sym typeface="Exo"/>
              </a:rPr>
              <a:t>KHUNG NĂNG LỰC NHÀ TUYỂN DỤNG YÊU CẦU</a:t>
            </a:r>
            <a:endParaRPr b="1">
              <a:solidFill>
                <a:schemeClr val="lt1"/>
              </a:solidFill>
              <a:latin typeface="Exo"/>
              <a:ea typeface="Exo"/>
              <a:cs typeface="Exo"/>
              <a:sym typeface="Exo"/>
            </a:endParaRPr>
          </a:p>
        </p:txBody>
      </p:sp>
      <p:sp>
        <p:nvSpPr>
          <p:cNvPr id="883" name="Google Shape;883;g2a7a8a8523b_0_429"/>
          <p:cNvSpPr/>
          <p:nvPr/>
        </p:nvSpPr>
        <p:spPr>
          <a:xfrm>
            <a:off x="7981150" y="1695575"/>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latin typeface="Exo"/>
                <a:ea typeface="Exo"/>
                <a:cs typeface="Exo"/>
                <a:sym typeface="Exo"/>
              </a:rPr>
              <a:t>KHUNG NĂNG LỰC HỌC VIÊN MINDX</a:t>
            </a:r>
            <a:endParaRPr b="1">
              <a:solidFill>
                <a:schemeClr val="lt1"/>
              </a:solidFill>
              <a:latin typeface="Exo"/>
              <a:ea typeface="Exo"/>
              <a:cs typeface="Exo"/>
              <a:sym typeface="Exo"/>
            </a:endParaRPr>
          </a:p>
        </p:txBody>
      </p:sp>
      <p:sp>
        <p:nvSpPr>
          <p:cNvPr id="884" name="Google Shape;884;g2a7a8a8523b_0_429"/>
          <p:cNvSpPr/>
          <p:nvPr/>
        </p:nvSpPr>
        <p:spPr>
          <a:xfrm>
            <a:off x="772450" y="2803675"/>
            <a:ext cx="1473498" cy="42141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Exo"/>
                <a:ea typeface="Exo"/>
                <a:cs typeface="Exo"/>
                <a:sym typeface="Exo"/>
              </a:rPr>
              <a:t>TRÌNH ĐỘ</a:t>
            </a:r>
            <a:endParaRPr b="1">
              <a:latin typeface="Exo"/>
              <a:ea typeface="Exo"/>
              <a:cs typeface="Exo"/>
              <a:sym typeface="Exo"/>
            </a:endParaRPr>
          </a:p>
        </p:txBody>
      </p:sp>
      <p:sp>
        <p:nvSpPr>
          <p:cNvPr id="885" name="Google Shape;885;g2a7a8a8523b_0_429"/>
          <p:cNvSpPr/>
          <p:nvPr/>
        </p:nvSpPr>
        <p:spPr>
          <a:xfrm>
            <a:off x="772450" y="4017375"/>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Exo"/>
                <a:ea typeface="Exo"/>
                <a:cs typeface="Exo"/>
                <a:sym typeface="Exo"/>
              </a:rPr>
              <a:t>MUST HAVE</a:t>
            </a:r>
            <a:endParaRPr b="1">
              <a:latin typeface="Exo"/>
              <a:ea typeface="Exo"/>
              <a:cs typeface="Exo"/>
              <a:sym typeface="Exo"/>
            </a:endParaRPr>
          </a:p>
        </p:txBody>
      </p:sp>
      <p:sp>
        <p:nvSpPr>
          <p:cNvPr id="886" name="Google Shape;886;g2a7a8a8523b_0_429"/>
          <p:cNvSpPr/>
          <p:nvPr/>
        </p:nvSpPr>
        <p:spPr>
          <a:xfrm>
            <a:off x="2458025" y="260355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Sinh viên năm cuối hoặc đã tốt nghiệp chương trình đào tạo chuyên ngành CNTT</a:t>
            </a:r>
            <a:endParaRPr>
              <a:latin typeface="Exo"/>
              <a:ea typeface="Exo"/>
              <a:cs typeface="Exo"/>
              <a:sym typeface="Exo"/>
            </a:endParaRPr>
          </a:p>
        </p:txBody>
      </p:sp>
      <p:sp>
        <p:nvSpPr>
          <p:cNvPr id="887" name="Google Shape;887;g2a7a8a8523b_0_429"/>
          <p:cNvSpPr/>
          <p:nvPr/>
        </p:nvSpPr>
        <p:spPr>
          <a:xfrm>
            <a:off x="787250" y="5511899"/>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Exo"/>
                <a:ea typeface="Exo"/>
                <a:cs typeface="Exo"/>
                <a:sym typeface="Exo"/>
              </a:rPr>
              <a:t>PREFERED</a:t>
            </a:r>
            <a:endParaRPr b="1">
              <a:latin typeface="Exo"/>
              <a:ea typeface="Exo"/>
              <a:cs typeface="Exo"/>
              <a:sym typeface="Exo"/>
            </a:endParaRPr>
          </a:p>
        </p:txBody>
      </p:sp>
      <p:sp>
        <p:nvSpPr>
          <p:cNvPr id="888" name="Google Shape;888;g2a7a8a8523b_0_429"/>
          <p:cNvSpPr/>
          <p:nvPr/>
        </p:nvSpPr>
        <p:spPr>
          <a:xfrm>
            <a:off x="2458025" y="36373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1 - Thành thạo HTML5, CSS3, Javascript </a:t>
            </a:r>
            <a:endParaRPr>
              <a:latin typeface="Exo"/>
              <a:ea typeface="Exo"/>
              <a:cs typeface="Exo"/>
              <a:sym typeface="Exo"/>
            </a:endParaRPr>
          </a:p>
        </p:txBody>
      </p:sp>
      <p:sp>
        <p:nvSpPr>
          <p:cNvPr id="889" name="Google Shape;889;g2a7a8a8523b_0_429"/>
          <p:cNvSpPr/>
          <p:nvPr/>
        </p:nvSpPr>
        <p:spPr>
          <a:xfrm>
            <a:off x="2458025" y="5050200"/>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Kỹ năng sử dụng Figma và hiểu về UI Pattern</a:t>
            </a:r>
            <a:endParaRPr>
              <a:latin typeface="Exo"/>
              <a:ea typeface="Exo"/>
              <a:cs typeface="Exo"/>
              <a:sym typeface="Exo"/>
            </a:endParaRPr>
          </a:p>
        </p:txBody>
      </p:sp>
      <p:sp>
        <p:nvSpPr>
          <p:cNvPr id="890" name="Google Shape;890;g2a7a8a8523b_0_429"/>
          <p:cNvSpPr/>
          <p:nvPr/>
        </p:nvSpPr>
        <p:spPr>
          <a:xfrm>
            <a:off x="2458025" y="5881200"/>
            <a:ext cx="3203100" cy="5232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Kỹ năng đọc hiểu tài liệu kỹ thuật</a:t>
            </a:r>
            <a:endParaRPr>
              <a:latin typeface="Exo"/>
              <a:ea typeface="Exo"/>
              <a:cs typeface="Exo"/>
              <a:sym typeface="Exo"/>
            </a:endParaRPr>
          </a:p>
        </p:txBody>
      </p:sp>
      <p:sp>
        <p:nvSpPr>
          <p:cNvPr id="891" name="Google Shape;891;g2a7a8a8523b_0_429"/>
          <p:cNvSpPr/>
          <p:nvPr/>
        </p:nvSpPr>
        <p:spPr>
          <a:xfrm>
            <a:off x="2458025" y="43231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Exo"/>
                <a:ea typeface="Exo"/>
                <a:cs typeface="Exo"/>
                <a:sym typeface="Exo"/>
              </a:rPr>
              <a:t>2 - Kinh nghiệm ReactJs</a:t>
            </a:r>
            <a:endParaRPr>
              <a:solidFill>
                <a:schemeClr val="dk1"/>
              </a:solidFill>
              <a:latin typeface="Exo"/>
              <a:ea typeface="Exo"/>
              <a:cs typeface="Exo"/>
              <a:sym typeface="Exo"/>
            </a:endParaRPr>
          </a:p>
          <a:p>
            <a:pPr marL="0" lvl="0" indent="0" algn="ctr" rtl="0">
              <a:spcBef>
                <a:spcPts val="0"/>
              </a:spcBef>
              <a:spcAft>
                <a:spcPts val="0"/>
              </a:spcAft>
              <a:buNone/>
            </a:pPr>
            <a:r>
              <a:rPr lang="en-US">
                <a:solidFill>
                  <a:schemeClr val="dk1"/>
                </a:solidFill>
                <a:latin typeface="Exo"/>
                <a:ea typeface="Exo"/>
                <a:cs typeface="Exo"/>
                <a:sym typeface="Exo"/>
              </a:rPr>
              <a:t>Sử dụng GitHub/GitLab, Docker, etc</a:t>
            </a:r>
            <a:endParaRPr>
              <a:latin typeface="Exo"/>
              <a:ea typeface="Exo"/>
              <a:cs typeface="Exo"/>
              <a:sym typeface="Exo"/>
            </a:endParaRPr>
          </a:p>
        </p:txBody>
      </p:sp>
      <p:cxnSp>
        <p:nvCxnSpPr>
          <p:cNvPr id="892" name="Google Shape;892;g2a7a8a8523b_0_429"/>
          <p:cNvCxnSpPr>
            <a:stCxn id="885" idx="0"/>
            <a:endCxn id="888" idx="1"/>
          </p:cNvCxnSpPr>
          <p:nvPr/>
        </p:nvCxnSpPr>
        <p:spPr>
          <a:xfrm rot="-5400000">
            <a:off x="1932349" y="3491625"/>
            <a:ext cx="102600" cy="948900"/>
          </a:xfrm>
          <a:prstGeom prst="bentConnector2">
            <a:avLst/>
          </a:prstGeom>
          <a:noFill/>
          <a:ln w="9525" cap="flat" cmpd="sng">
            <a:solidFill>
              <a:schemeClr val="dk2"/>
            </a:solidFill>
            <a:prstDash val="solid"/>
            <a:round/>
            <a:headEnd type="none" w="med" len="med"/>
            <a:tailEnd type="none" w="med" len="med"/>
          </a:ln>
        </p:spPr>
      </p:cxnSp>
      <p:cxnSp>
        <p:nvCxnSpPr>
          <p:cNvPr id="893" name="Google Shape;893;g2a7a8a8523b_0_429"/>
          <p:cNvCxnSpPr>
            <a:stCxn id="885" idx="2"/>
            <a:endCxn id="891" idx="1"/>
          </p:cNvCxnSpPr>
          <p:nvPr/>
        </p:nvCxnSpPr>
        <p:spPr>
          <a:xfrm rot="-5400000" flipH="1">
            <a:off x="1931299" y="4073715"/>
            <a:ext cx="104700" cy="948900"/>
          </a:xfrm>
          <a:prstGeom prst="bentConnector2">
            <a:avLst/>
          </a:prstGeom>
          <a:noFill/>
          <a:ln w="9525" cap="flat" cmpd="sng">
            <a:solidFill>
              <a:schemeClr val="dk2"/>
            </a:solidFill>
            <a:prstDash val="solid"/>
            <a:round/>
            <a:headEnd type="none" w="med" len="med"/>
            <a:tailEnd type="none" w="med" len="med"/>
          </a:ln>
        </p:spPr>
      </p:cxnSp>
      <p:cxnSp>
        <p:nvCxnSpPr>
          <p:cNvPr id="894" name="Google Shape;894;g2a7a8a8523b_0_429"/>
          <p:cNvCxnSpPr>
            <a:stCxn id="887" idx="0"/>
            <a:endCxn id="889" idx="1"/>
          </p:cNvCxnSpPr>
          <p:nvPr/>
        </p:nvCxnSpPr>
        <p:spPr>
          <a:xfrm rot="-5400000">
            <a:off x="1932299" y="4986299"/>
            <a:ext cx="117300" cy="933900"/>
          </a:xfrm>
          <a:prstGeom prst="bentConnector2">
            <a:avLst/>
          </a:prstGeom>
          <a:noFill/>
          <a:ln w="9525" cap="flat" cmpd="sng">
            <a:solidFill>
              <a:schemeClr val="dk2"/>
            </a:solidFill>
            <a:prstDash val="solid"/>
            <a:round/>
            <a:headEnd type="none" w="med" len="med"/>
            <a:tailEnd type="none" w="med" len="med"/>
          </a:ln>
        </p:spPr>
      </p:cxnSp>
      <p:cxnSp>
        <p:nvCxnSpPr>
          <p:cNvPr id="895" name="Google Shape;895;g2a7a8a8523b_0_429"/>
          <p:cNvCxnSpPr>
            <a:stCxn id="887" idx="2"/>
            <a:endCxn id="890" idx="1"/>
          </p:cNvCxnSpPr>
          <p:nvPr/>
        </p:nvCxnSpPr>
        <p:spPr>
          <a:xfrm rot="-5400000" flipH="1">
            <a:off x="1914749" y="5599589"/>
            <a:ext cx="152400" cy="933900"/>
          </a:xfrm>
          <a:prstGeom prst="bentConnector2">
            <a:avLst/>
          </a:prstGeom>
          <a:noFill/>
          <a:ln w="9525" cap="flat" cmpd="sng">
            <a:solidFill>
              <a:schemeClr val="dk2"/>
            </a:solidFill>
            <a:prstDash val="solid"/>
            <a:round/>
            <a:headEnd type="none" w="med" len="med"/>
            <a:tailEnd type="none" w="med" len="med"/>
          </a:ln>
        </p:spPr>
      </p:cxnSp>
      <p:sp>
        <p:nvSpPr>
          <p:cNvPr id="896" name="Google Shape;896;g2a7a8a8523b_0_429"/>
          <p:cNvSpPr/>
          <p:nvPr/>
        </p:nvSpPr>
        <p:spPr>
          <a:xfrm>
            <a:off x="6447075" y="4061575"/>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Exo"/>
                <a:ea typeface="Exo"/>
                <a:cs typeface="Exo"/>
                <a:sym typeface="Exo"/>
              </a:rPr>
              <a:t>MUST HAVE</a:t>
            </a:r>
            <a:endParaRPr b="1">
              <a:latin typeface="Exo"/>
              <a:ea typeface="Exo"/>
              <a:cs typeface="Exo"/>
              <a:sym typeface="Exo"/>
            </a:endParaRPr>
          </a:p>
        </p:txBody>
      </p:sp>
      <p:sp>
        <p:nvSpPr>
          <p:cNvPr id="897" name="Google Shape;897;g2a7a8a8523b_0_429"/>
          <p:cNvSpPr/>
          <p:nvPr/>
        </p:nvSpPr>
        <p:spPr>
          <a:xfrm>
            <a:off x="6461875" y="5556099"/>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Exo"/>
                <a:ea typeface="Exo"/>
                <a:cs typeface="Exo"/>
                <a:sym typeface="Exo"/>
              </a:rPr>
              <a:t>PREFERED</a:t>
            </a:r>
            <a:endParaRPr b="1">
              <a:latin typeface="Exo"/>
              <a:ea typeface="Exo"/>
              <a:cs typeface="Exo"/>
              <a:sym typeface="Exo"/>
            </a:endParaRPr>
          </a:p>
        </p:txBody>
      </p:sp>
      <p:sp>
        <p:nvSpPr>
          <p:cNvPr id="898" name="Google Shape;898;g2a7a8a8523b_0_429"/>
          <p:cNvSpPr/>
          <p:nvPr/>
        </p:nvSpPr>
        <p:spPr>
          <a:xfrm>
            <a:off x="8132650" y="36815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1 - Thành thạo HTML5, CSS3, Javascript </a:t>
            </a:r>
            <a:endParaRPr>
              <a:latin typeface="Exo"/>
              <a:ea typeface="Exo"/>
              <a:cs typeface="Exo"/>
              <a:sym typeface="Exo"/>
            </a:endParaRPr>
          </a:p>
        </p:txBody>
      </p:sp>
      <p:sp>
        <p:nvSpPr>
          <p:cNvPr id="899" name="Google Shape;899;g2a7a8a8523b_0_429"/>
          <p:cNvSpPr/>
          <p:nvPr/>
        </p:nvSpPr>
        <p:spPr>
          <a:xfrm>
            <a:off x="8132650" y="5094400"/>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Kỹ năng sử dụng Figma và hiểu về UI Pattern</a:t>
            </a:r>
            <a:endParaRPr>
              <a:latin typeface="Exo"/>
              <a:ea typeface="Exo"/>
              <a:cs typeface="Exo"/>
              <a:sym typeface="Exo"/>
            </a:endParaRPr>
          </a:p>
        </p:txBody>
      </p:sp>
      <p:sp>
        <p:nvSpPr>
          <p:cNvPr id="900" name="Google Shape;900;g2a7a8a8523b_0_429"/>
          <p:cNvSpPr/>
          <p:nvPr/>
        </p:nvSpPr>
        <p:spPr>
          <a:xfrm>
            <a:off x="8132650" y="5925400"/>
            <a:ext cx="3203100" cy="5232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Kỹ năng đọc hiểu tài liệu kỹ thuật</a:t>
            </a:r>
            <a:endParaRPr>
              <a:latin typeface="Exo"/>
              <a:ea typeface="Exo"/>
              <a:cs typeface="Exo"/>
              <a:sym typeface="Exo"/>
            </a:endParaRPr>
          </a:p>
        </p:txBody>
      </p:sp>
      <p:sp>
        <p:nvSpPr>
          <p:cNvPr id="901" name="Google Shape;901;g2a7a8a8523b_0_429"/>
          <p:cNvSpPr/>
          <p:nvPr/>
        </p:nvSpPr>
        <p:spPr>
          <a:xfrm>
            <a:off x="8132650" y="43673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Exo"/>
                <a:ea typeface="Exo"/>
                <a:cs typeface="Exo"/>
                <a:sym typeface="Exo"/>
              </a:rPr>
              <a:t>2 - Kinh nghiệm ReactJs</a:t>
            </a:r>
            <a:endParaRPr>
              <a:solidFill>
                <a:schemeClr val="dk1"/>
              </a:solidFill>
              <a:latin typeface="Exo"/>
              <a:ea typeface="Exo"/>
              <a:cs typeface="Exo"/>
              <a:sym typeface="Exo"/>
            </a:endParaRPr>
          </a:p>
          <a:p>
            <a:pPr marL="0" lvl="0" indent="0" algn="ctr" rtl="0">
              <a:spcBef>
                <a:spcPts val="0"/>
              </a:spcBef>
              <a:spcAft>
                <a:spcPts val="0"/>
              </a:spcAft>
              <a:buNone/>
            </a:pPr>
            <a:r>
              <a:rPr lang="en-US">
                <a:solidFill>
                  <a:schemeClr val="dk1"/>
                </a:solidFill>
                <a:latin typeface="Exo"/>
                <a:ea typeface="Exo"/>
                <a:cs typeface="Exo"/>
                <a:sym typeface="Exo"/>
              </a:rPr>
              <a:t>Sử dụng GitHub/GitLab, Docker, etc</a:t>
            </a:r>
            <a:endParaRPr>
              <a:latin typeface="Exo"/>
              <a:ea typeface="Exo"/>
              <a:cs typeface="Exo"/>
              <a:sym typeface="Exo"/>
            </a:endParaRPr>
          </a:p>
        </p:txBody>
      </p:sp>
      <p:cxnSp>
        <p:nvCxnSpPr>
          <p:cNvPr id="902" name="Google Shape;902;g2a7a8a8523b_0_429"/>
          <p:cNvCxnSpPr>
            <a:stCxn id="896" idx="0"/>
            <a:endCxn id="898" idx="1"/>
          </p:cNvCxnSpPr>
          <p:nvPr/>
        </p:nvCxnSpPr>
        <p:spPr>
          <a:xfrm rot="-5400000">
            <a:off x="7606974" y="3535825"/>
            <a:ext cx="102600" cy="948900"/>
          </a:xfrm>
          <a:prstGeom prst="bentConnector2">
            <a:avLst/>
          </a:prstGeom>
          <a:noFill/>
          <a:ln w="9525" cap="flat" cmpd="sng">
            <a:solidFill>
              <a:schemeClr val="dk2"/>
            </a:solidFill>
            <a:prstDash val="solid"/>
            <a:round/>
            <a:headEnd type="none" w="med" len="med"/>
            <a:tailEnd type="none" w="med" len="med"/>
          </a:ln>
        </p:spPr>
      </p:cxnSp>
      <p:cxnSp>
        <p:nvCxnSpPr>
          <p:cNvPr id="903" name="Google Shape;903;g2a7a8a8523b_0_429"/>
          <p:cNvCxnSpPr>
            <a:stCxn id="896" idx="2"/>
            <a:endCxn id="901" idx="1"/>
          </p:cNvCxnSpPr>
          <p:nvPr/>
        </p:nvCxnSpPr>
        <p:spPr>
          <a:xfrm rot="-5400000" flipH="1">
            <a:off x="7605924" y="4117915"/>
            <a:ext cx="104700" cy="948900"/>
          </a:xfrm>
          <a:prstGeom prst="bentConnector2">
            <a:avLst/>
          </a:prstGeom>
          <a:noFill/>
          <a:ln w="9525" cap="flat" cmpd="sng">
            <a:solidFill>
              <a:schemeClr val="dk2"/>
            </a:solidFill>
            <a:prstDash val="solid"/>
            <a:round/>
            <a:headEnd type="none" w="med" len="med"/>
            <a:tailEnd type="none" w="med" len="med"/>
          </a:ln>
        </p:spPr>
      </p:cxnSp>
      <p:cxnSp>
        <p:nvCxnSpPr>
          <p:cNvPr id="904" name="Google Shape;904;g2a7a8a8523b_0_429"/>
          <p:cNvCxnSpPr>
            <a:stCxn id="897" idx="0"/>
            <a:endCxn id="899" idx="1"/>
          </p:cNvCxnSpPr>
          <p:nvPr/>
        </p:nvCxnSpPr>
        <p:spPr>
          <a:xfrm rot="-5400000">
            <a:off x="7606924" y="5030499"/>
            <a:ext cx="117300" cy="933900"/>
          </a:xfrm>
          <a:prstGeom prst="bentConnector2">
            <a:avLst/>
          </a:prstGeom>
          <a:noFill/>
          <a:ln w="9525" cap="flat" cmpd="sng">
            <a:solidFill>
              <a:schemeClr val="dk2"/>
            </a:solidFill>
            <a:prstDash val="solid"/>
            <a:round/>
            <a:headEnd type="none" w="med" len="med"/>
            <a:tailEnd type="none" w="med" len="med"/>
          </a:ln>
        </p:spPr>
      </p:cxnSp>
      <p:cxnSp>
        <p:nvCxnSpPr>
          <p:cNvPr id="905" name="Google Shape;905;g2a7a8a8523b_0_429"/>
          <p:cNvCxnSpPr>
            <a:stCxn id="897" idx="2"/>
            <a:endCxn id="900" idx="1"/>
          </p:cNvCxnSpPr>
          <p:nvPr/>
        </p:nvCxnSpPr>
        <p:spPr>
          <a:xfrm rot="-5400000" flipH="1">
            <a:off x="7589374" y="5643789"/>
            <a:ext cx="152400" cy="933900"/>
          </a:xfrm>
          <a:prstGeom prst="bentConnector2">
            <a:avLst/>
          </a:prstGeom>
          <a:noFill/>
          <a:ln w="9525" cap="flat" cmpd="sng">
            <a:solidFill>
              <a:schemeClr val="dk2"/>
            </a:solidFill>
            <a:prstDash val="solid"/>
            <a:round/>
            <a:headEnd type="none" w="med" len="med"/>
            <a:tailEnd type="none" w="med" len="med"/>
          </a:ln>
        </p:spPr>
      </p:cxnSp>
      <p:sp>
        <p:nvSpPr>
          <p:cNvPr id="906" name="Google Shape;906;g2a7a8a8523b_0_429"/>
          <p:cNvSpPr txBox="1"/>
          <p:nvPr/>
        </p:nvSpPr>
        <p:spPr>
          <a:xfrm>
            <a:off x="6777100" y="2464938"/>
            <a:ext cx="5065800" cy="11883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n-US" sz="1600" i="1">
                <a:solidFill>
                  <a:schemeClr val="dk1"/>
                </a:solidFill>
                <a:latin typeface="Exo"/>
                <a:ea typeface="Exo"/>
                <a:cs typeface="Exo"/>
                <a:sym typeface="Exo"/>
              </a:rPr>
              <a:t>Ngoại trừ yếu tố ngành học, chương trình đào tạo Lập trình viên của MindX giúp học viên sở hữu khung năng lực cạnh tranh với học phần mở rộng về </a:t>
            </a:r>
            <a:r>
              <a:rPr lang="en-US" sz="1600" i="1">
                <a:solidFill>
                  <a:srgbClr val="E31F26"/>
                </a:solidFill>
                <a:latin typeface="Exo"/>
                <a:ea typeface="Exo"/>
                <a:cs typeface="Exo"/>
                <a:sym typeface="Exo"/>
              </a:rPr>
              <a:t>IT BA</a:t>
            </a:r>
            <a:r>
              <a:rPr lang="en-US" sz="1600" i="1">
                <a:solidFill>
                  <a:schemeClr val="dk1"/>
                </a:solidFill>
                <a:latin typeface="Exo"/>
                <a:ea typeface="Exo"/>
                <a:cs typeface="Exo"/>
                <a:sym typeface="Exo"/>
              </a:rPr>
              <a:t> và </a:t>
            </a:r>
            <a:r>
              <a:rPr lang="en-US" sz="1600" i="1">
                <a:solidFill>
                  <a:srgbClr val="E31F26"/>
                </a:solidFill>
                <a:latin typeface="Exo"/>
                <a:ea typeface="Exo"/>
                <a:cs typeface="Exo"/>
                <a:sym typeface="Exo"/>
              </a:rPr>
              <a:t>UI UX.</a:t>
            </a:r>
            <a:r>
              <a:rPr lang="en-US" sz="1600" i="1">
                <a:solidFill>
                  <a:schemeClr val="dk1"/>
                </a:solidFill>
                <a:latin typeface="Exo"/>
                <a:ea typeface="Exo"/>
                <a:cs typeface="Exo"/>
                <a:sym typeface="Exo"/>
              </a:rPr>
              <a:t> </a:t>
            </a:r>
            <a:endParaRPr sz="1600" i="1">
              <a:solidFill>
                <a:schemeClr val="dk1"/>
              </a:solidFill>
              <a:latin typeface="Exo"/>
              <a:ea typeface="Exo"/>
              <a:cs typeface="Exo"/>
              <a:sym typeface="Ex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grpSp>
        <p:nvGrpSpPr>
          <p:cNvPr id="912" name="Google Shape;912;g2a7a8a8523b_0_463"/>
          <p:cNvGrpSpPr/>
          <p:nvPr/>
        </p:nvGrpSpPr>
        <p:grpSpPr>
          <a:xfrm>
            <a:off x="-26925" y="1181703"/>
            <a:ext cx="7040200" cy="227357"/>
            <a:chOff x="-820682" y="1172047"/>
            <a:chExt cx="7831146" cy="252900"/>
          </a:xfrm>
        </p:grpSpPr>
        <p:cxnSp>
          <p:nvCxnSpPr>
            <p:cNvPr id="913" name="Google Shape;913;g2a7a8a8523b_0_463"/>
            <p:cNvCxnSpPr/>
            <p:nvPr/>
          </p:nvCxnSpPr>
          <p:spPr>
            <a:xfrm>
              <a:off x="-820682" y="1304844"/>
              <a:ext cx="7581900" cy="0"/>
            </a:xfrm>
            <a:prstGeom prst="straightConnector1">
              <a:avLst/>
            </a:prstGeom>
            <a:noFill/>
            <a:ln w="28575" cap="flat" cmpd="sng">
              <a:solidFill>
                <a:srgbClr val="E31F26"/>
              </a:solidFill>
              <a:prstDash val="solid"/>
              <a:miter lim="800000"/>
              <a:headEnd type="none" w="sm" len="sm"/>
              <a:tailEnd type="none" w="sm" len="sm"/>
            </a:ln>
          </p:spPr>
        </p:cxnSp>
        <p:sp>
          <p:nvSpPr>
            <p:cNvPr id="914" name="Google Shape;914;g2a7a8a8523b_0_463"/>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g2a7a8a8523b_0_463"/>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16" name="Google Shape;916;g2a7a8a8523b_0_463"/>
          <p:cNvSpPr txBox="1"/>
          <p:nvPr/>
        </p:nvSpPr>
        <p:spPr>
          <a:xfrm>
            <a:off x="130350" y="358800"/>
            <a:ext cx="91938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400" b="1">
                <a:latin typeface="Exo"/>
                <a:ea typeface="Exo"/>
                <a:cs typeface="Exo"/>
                <a:sym typeface="Exo"/>
              </a:rPr>
              <a:t>MINDX CÓ CHƯƠNG TRÌNH ĐÀO TẠO </a:t>
            </a:r>
            <a:r>
              <a:rPr lang="en-US" sz="2400" b="1">
                <a:solidFill>
                  <a:srgbClr val="E31F26"/>
                </a:solidFill>
                <a:latin typeface="Exo"/>
                <a:ea typeface="Exo"/>
                <a:cs typeface="Exo"/>
                <a:sym typeface="Exo"/>
              </a:rPr>
              <a:t>SÁT NHẤT</a:t>
            </a:r>
            <a:r>
              <a:rPr lang="en-US" sz="2400" b="1">
                <a:latin typeface="Exo"/>
                <a:ea typeface="Exo"/>
                <a:cs typeface="Exo"/>
                <a:sym typeface="Exo"/>
              </a:rPr>
              <a:t> VỚI </a:t>
            </a:r>
            <a:endParaRPr sz="2400" b="1">
              <a:latin typeface="Exo"/>
              <a:ea typeface="Exo"/>
              <a:cs typeface="Exo"/>
              <a:sym typeface="Exo"/>
            </a:endParaRPr>
          </a:p>
          <a:p>
            <a:pPr marL="0" marR="0" lvl="0" indent="0" algn="l" rtl="0">
              <a:lnSpc>
                <a:spcPct val="100000"/>
              </a:lnSpc>
              <a:spcBef>
                <a:spcPts val="0"/>
              </a:spcBef>
              <a:spcAft>
                <a:spcPts val="0"/>
              </a:spcAft>
              <a:buClr>
                <a:srgbClr val="000000"/>
              </a:buClr>
              <a:buSzPts val="4000"/>
              <a:buFont typeface="Arial"/>
              <a:buNone/>
            </a:pPr>
            <a:r>
              <a:rPr lang="en-US" sz="2400" b="1">
                <a:solidFill>
                  <a:srgbClr val="E31F26"/>
                </a:solidFill>
                <a:latin typeface="Exo"/>
                <a:ea typeface="Exo"/>
                <a:cs typeface="Exo"/>
                <a:sym typeface="Exo"/>
              </a:rPr>
              <a:t>YÊU CẦU THỊ TRƯỜNG</a:t>
            </a:r>
            <a:r>
              <a:rPr lang="en-US" sz="2400" b="1">
                <a:latin typeface="Exo"/>
                <a:ea typeface="Exo"/>
                <a:cs typeface="Exo"/>
                <a:sym typeface="Exo"/>
              </a:rPr>
              <a:t> CHO VỊ TRÍ </a:t>
            </a:r>
            <a:r>
              <a:rPr lang="en-US" sz="2400" b="1">
                <a:solidFill>
                  <a:srgbClr val="E31F26"/>
                </a:solidFill>
                <a:latin typeface="Exo"/>
                <a:ea typeface="Exo"/>
                <a:cs typeface="Exo"/>
                <a:sym typeface="Exo"/>
              </a:rPr>
              <a:t>Backend/Fullstack Developer</a:t>
            </a:r>
            <a:endParaRPr sz="100" b="0" i="0" u="none" strike="noStrike" cap="none">
              <a:solidFill>
                <a:srgbClr val="E31F26"/>
              </a:solidFill>
              <a:latin typeface="Arial"/>
              <a:ea typeface="Arial"/>
              <a:cs typeface="Arial"/>
              <a:sym typeface="Arial"/>
            </a:endParaRPr>
          </a:p>
        </p:txBody>
      </p:sp>
      <p:sp>
        <p:nvSpPr>
          <p:cNvPr id="917" name="Google Shape;917;g2a7a8a8523b_0_463"/>
          <p:cNvSpPr/>
          <p:nvPr/>
        </p:nvSpPr>
        <p:spPr>
          <a:xfrm>
            <a:off x="2690300" y="1695575"/>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latin typeface="Exo"/>
                <a:ea typeface="Exo"/>
                <a:cs typeface="Exo"/>
                <a:sym typeface="Exo"/>
              </a:rPr>
              <a:t>KHUNG NĂNG LỰC NHÀ TUYỂN DỤNG YÊU CẦU</a:t>
            </a:r>
            <a:endParaRPr b="1">
              <a:solidFill>
                <a:schemeClr val="lt1"/>
              </a:solidFill>
              <a:latin typeface="Exo"/>
              <a:ea typeface="Exo"/>
              <a:cs typeface="Exo"/>
              <a:sym typeface="Exo"/>
            </a:endParaRPr>
          </a:p>
        </p:txBody>
      </p:sp>
      <p:sp>
        <p:nvSpPr>
          <p:cNvPr id="918" name="Google Shape;918;g2a7a8a8523b_0_463"/>
          <p:cNvSpPr/>
          <p:nvPr/>
        </p:nvSpPr>
        <p:spPr>
          <a:xfrm>
            <a:off x="7981150" y="1695575"/>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latin typeface="Exo"/>
                <a:ea typeface="Exo"/>
                <a:cs typeface="Exo"/>
                <a:sym typeface="Exo"/>
              </a:rPr>
              <a:t>KHUNG NĂNG LỰC HỌC VIÊN MINDX</a:t>
            </a:r>
            <a:endParaRPr b="1">
              <a:solidFill>
                <a:schemeClr val="lt1"/>
              </a:solidFill>
              <a:latin typeface="Exo"/>
              <a:ea typeface="Exo"/>
              <a:cs typeface="Exo"/>
              <a:sym typeface="Exo"/>
            </a:endParaRPr>
          </a:p>
        </p:txBody>
      </p:sp>
      <p:sp>
        <p:nvSpPr>
          <p:cNvPr id="919" name="Google Shape;919;g2a7a8a8523b_0_463"/>
          <p:cNvSpPr/>
          <p:nvPr/>
        </p:nvSpPr>
        <p:spPr>
          <a:xfrm>
            <a:off x="772450" y="2803675"/>
            <a:ext cx="1473498" cy="42141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Exo"/>
                <a:ea typeface="Exo"/>
                <a:cs typeface="Exo"/>
                <a:sym typeface="Exo"/>
              </a:rPr>
              <a:t>TRÌNH ĐỘ</a:t>
            </a:r>
            <a:endParaRPr b="1">
              <a:latin typeface="Exo"/>
              <a:ea typeface="Exo"/>
              <a:cs typeface="Exo"/>
              <a:sym typeface="Exo"/>
            </a:endParaRPr>
          </a:p>
        </p:txBody>
      </p:sp>
      <p:sp>
        <p:nvSpPr>
          <p:cNvPr id="920" name="Google Shape;920;g2a7a8a8523b_0_463"/>
          <p:cNvSpPr/>
          <p:nvPr/>
        </p:nvSpPr>
        <p:spPr>
          <a:xfrm>
            <a:off x="772450" y="4017375"/>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Exo"/>
                <a:ea typeface="Exo"/>
                <a:cs typeface="Exo"/>
                <a:sym typeface="Exo"/>
              </a:rPr>
              <a:t>MUST HAVE</a:t>
            </a:r>
            <a:endParaRPr b="1">
              <a:latin typeface="Exo"/>
              <a:ea typeface="Exo"/>
              <a:cs typeface="Exo"/>
              <a:sym typeface="Exo"/>
            </a:endParaRPr>
          </a:p>
        </p:txBody>
      </p:sp>
      <p:sp>
        <p:nvSpPr>
          <p:cNvPr id="921" name="Google Shape;921;g2a7a8a8523b_0_463"/>
          <p:cNvSpPr/>
          <p:nvPr/>
        </p:nvSpPr>
        <p:spPr>
          <a:xfrm>
            <a:off x="2458025" y="260355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Sinh viên năm cuối hoặc đã tốt nghiệp chương trình đào tạo chuyên ngành CNTT</a:t>
            </a:r>
            <a:endParaRPr>
              <a:latin typeface="Exo"/>
              <a:ea typeface="Exo"/>
              <a:cs typeface="Exo"/>
              <a:sym typeface="Exo"/>
            </a:endParaRPr>
          </a:p>
        </p:txBody>
      </p:sp>
      <p:sp>
        <p:nvSpPr>
          <p:cNvPr id="922" name="Google Shape;922;g2a7a8a8523b_0_463"/>
          <p:cNvSpPr/>
          <p:nvPr/>
        </p:nvSpPr>
        <p:spPr>
          <a:xfrm>
            <a:off x="787250" y="5511899"/>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Exo"/>
                <a:ea typeface="Exo"/>
                <a:cs typeface="Exo"/>
                <a:sym typeface="Exo"/>
              </a:rPr>
              <a:t>PREFERED</a:t>
            </a:r>
            <a:endParaRPr b="1">
              <a:latin typeface="Exo"/>
              <a:ea typeface="Exo"/>
              <a:cs typeface="Exo"/>
              <a:sym typeface="Exo"/>
            </a:endParaRPr>
          </a:p>
        </p:txBody>
      </p:sp>
      <p:sp>
        <p:nvSpPr>
          <p:cNvPr id="923" name="Google Shape;923;g2a7a8a8523b_0_463"/>
          <p:cNvSpPr/>
          <p:nvPr/>
        </p:nvSpPr>
        <p:spPr>
          <a:xfrm>
            <a:off x="2458025" y="36373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1 - Thành thạo HTML5, CSS3, Javascript </a:t>
            </a:r>
            <a:endParaRPr>
              <a:latin typeface="Exo"/>
              <a:ea typeface="Exo"/>
              <a:cs typeface="Exo"/>
              <a:sym typeface="Exo"/>
            </a:endParaRPr>
          </a:p>
        </p:txBody>
      </p:sp>
      <p:sp>
        <p:nvSpPr>
          <p:cNvPr id="924" name="Google Shape;924;g2a7a8a8523b_0_463"/>
          <p:cNvSpPr/>
          <p:nvPr/>
        </p:nvSpPr>
        <p:spPr>
          <a:xfrm>
            <a:off x="2458025" y="5050200"/>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Kỹ năng sử dụng Figma và hiểu về UI Pattern, tài liệu kỹ thuật </a:t>
            </a:r>
            <a:endParaRPr>
              <a:latin typeface="Exo"/>
              <a:ea typeface="Exo"/>
              <a:cs typeface="Exo"/>
              <a:sym typeface="Exo"/>
            </a:endParaRPr>
          </a:p>
        </p:txBody>
      </p:sp>
      <p:sp>
        <p:nvSpPr>
          <p:cNvPr id="925" name="Google Shape;925;g2a7a8a8523b_0_463"/>
          <p:cNvSpPr/>
          <p:nvPr/>
        </p:nvSpPr>
        <p:spPr>
          <a:xfrm>
            <a:off x="2458025" y="5881200"/>
            <a:ext cx="3203100" cy="5232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Tư duy nền tảng tốt về DA</a:t>
            </a:r>
            <a:endParaRPr>
              <a:latin typeface="Exo"/>
              <a:ea typeface="Exo"/>
              <a:cs typeface="Exo"/>
              <a:sym typeface="Exo"/>
            </a:endParaRPr>
          </a:p>
        </p:txBody>
      </p:sp>
      <p:sp>
        <p:nvSpPr>
          <p:cNvPr id="926" name="Google Shape;926;g2a7a8a8523b_0_463"/>
          <p:cNvSpPr/>
          <p:nvPr/>
        </p:nvSpPr>
        <p:spPr>
          <a:xfrm>
            <a:off x="2458025" y="43231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Exo"/>
                <a:ea typeface="Exo"/>
                <a:cs typeface="Exo"/>
                <a:sym typeface="Exo"/>
              </a:rPr>
              <a:t>2 - Kinh nghiệm ReactJs, NodeJs</a:t>
            </a:r>
            <a:endParaRPr>
              <a:solidFill>
                <a:schemeClr val="dk1"/>
              </a:solidFill>
              <a:latin typeface="Exo"/>
              <a:ea typeface="Exo"/>
              <a:cs typeface="Exo"/>
              <a:sym typeface="Exo"/>
            </a:endParaRPr>
          </a:p>
          <a:p>
            <a:pPr marL="0" lvl="0" indent="0" algn="ctr" rtl="0">
              <a:spcBef>
                <a:spcPts val="0"/>
              </a:spcBef>
              <a:spcAft>
                <a:spcPts val="0"/>
              </a:spcAft>
              <a:buNone/>
            </a:pPr>
            <a:r>
              <a:rPr lang="en-US">
                <a:solidFill>
                  <a:schemeClr val="dk1"/>
                </a:solidFill>
                <a:latin typeface="Exo"/>
                <a:ea typeface="Exo"/>
                <a:cs typeface="Exo"/>
                <a:sym typeface="Exo"/>
              </a:rPr>
              <a:t>Sử dụng GitHub/GitLab, Docker, etc</a:t>
            </a:r>
            <a:endParaRPr>
              <a:latin typeface="Exo"/>
              <a:ea typeface="Exo"/>
              <a:cs typeface="Exo"/>
              <a:sym typeface="Exo"/>
            </a:endParaRPr>
          </a:p>
        </p:txBody>
      </p:sp>
      <p:cxnSp>
        <p:nvCxnSpPr>
          <p:cNvPr id="927" name="Google Shape;927;g2a7a8a8523b_0_463"/>
          <p:cNvCxnSpPr>
            <a:stCxn id="920" idx="0"/>
            <a:endCxn id="923" idx="1"/>
          </p:cNvCxnSpPr>
          <p:nvPr/>
        </p:nvCxnSpPr>
        <p:spPr>
          <a:xfrm rot="-5400000">
            <a:off x="1932349" y="3491625"/>
            <a:ext cx="102600" cy="948900"/>
          </a:xfrm>
          <a:prstGeom prst="bentConnector2">
            <a:avLst/>
          </a:prstGeom>
          <a:noFill/>
          <a:ln w="9525" cap="flat" cmpd="sng">
            <a:solidFill>
              <a:schemeClr val="dk2"/>
            </a:solidFill>
            <a:prstDash val="solid"/>
            <a:round/>
            <a:headEnd type="none" w="med" len="med"/>
            <a:tailEnd type="none" w="med" len="med"/>
          </a:ln>
        </p:spPr>
      </p:cxnSp>
      <p:cxnSp>
        <p:nvCxnSpPr>
          <p:cNvPr id="928" name="Google Shape;928;g2a7a8a8523b_0_463"/>
          <p:cNvCxnSpPr>
            <a:stCxn id="920" idx="2"/>
            <a:endCxn id="926" idx="1"/>
          </p:cNvCxnSpPr>
          <p:nvPr/>
        </p:nvCxnSpPr>
        <p:spPr>
          <a:xfrm rot="-5400000" flipH="1">
            <a:off x="1931299" y="4073715"/>
            <a:ext cx="104700" cy="948900"/>
          </a:xfrm>
          <a:prstGeom prst="bentConnector2">
            <a:avLst/>
          </a:prstGeom>
          <a:noFill/>
          <a:ln w="9525" cap="flat" cmpd="sng">
            <a:solidFill>
              <a:schemeClr val="dk2"/>
            </a:solidFill>
            <a:prstDash val="solid"/>
            <a:round/>
            <a:headEnd type="none" w="med" len="med"/>
            <a:tailEnd type="none" w="med" len="med"/>
          </a:ln>
        </p:spPr>
      </p:cxnSp>
      <p:cxnSp>
        <p:nvCxnSpPr>
          <p:cNvPr id="929" name="Google Shape;929;g2a7a8a8523b_0_463"/>
          <p:cNvCxnSpPr>
            <a:stCxn id="922" idx="0"/>
            <a:endCxn id="924" idx="1"/>
          </p:cNvCxnSpPr>
          <p:nvPr/>
        </p:nvCxnSpPr>
        <p:spPr>
          <a:xfrm rot="-5400000">
            <a:off x="1932299" y="4986299"/>
            <a:ext cx="117300" cy="933900"/>
          </a:xfrm>
          <a:prstGeom prst="bentConnector2">
            <a:avLst/>
          </a:prstGeom>
          <a:noFill/>
          <a:ln w="9525" cap="flat" cmpd="sng">
            <a:solidFill>
              <a:schemeClr val="dk2"/>
            </a:solidFill>
            <a:prstDash val="solid"/>
            <a:round/>
            <a:headEnd type="none" w="med" len="med"/>
            <a:tailEnd type="none" w="med" len="med"/>
          </a:ln>
        </p:spPr>
      </p:cxnSp>
      <p:cxnSp>
        <p:nvCxnSpPr>
          <p:cNvPr id="930" name="Google Shape;930;g2a7a8a8523b_0_463"/>
          <p:cNvCxnSpPr>
            <a:stCxn id="922" idx="2"/>
            <a:endCxn id="925" idx="1"/>
          </p:cNvCxnSpPr>
          <p:nvPr/>
        </p:nvCxnSpPr>
        <p:spPr>
          <a:xfrm rot="-5400000" flipH="1">
            <a:off x="1914749" y="5599589"/>
            <a:ext cx="152400" cy="933900"/>
          </a:xfrm>
          <a:prstGeom prst="bentConnector2">
            <a:avLst/>
          </a:prstGeom>
          <a:noFill/>
          <a:ln w="9525" cap="flat" cmpd="sng">
            <a:solidFill>
              <a:schemeClr val="dk2"/>
            </a:solidFill>
            <a:prstDash val="solid"/>
            <a:round/>
            <a:headEnd type="none" w="med" len="med"/>
            <a:tailEnd type="none" w="med" len="med"/>
          </a:ln>
        </p:spPr>
      </p:cxnSp>
      <p:sp>
        <p:nvSpPr>
          <p:cNvPr id="931" name="Google Shape;931;g2a7a8a8523b_0_463"/>
          <p:cNvSpPr/>
          <p:nvPr/>
        </p:nvSpPr>
        <p:spPr>
          <a:xfrm>
            <a:off x="6447075" y="4061575"/>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Exo"/>
                <a:ea typeface="Exo"/>
                <a:cs typeface="Exo"/>
                <a:sym typeface="Exo"/>
              </a:rPr>
              <a:t>MUST HAVE</a:t>
            </a:r>
            <a:endParaRPr b="1">
              <a:latin typeface="Exo"/>
              <a:ea typeface="Exo"/>
              <a:cs typeface="Exo"/>
              <a:sym typeface="Exo"/>
            </a:endParaRPr>
          </a:p>
        </p:txBody>
      </p:sp>
      <p:sp>
        <p:nvSpPr>
          <p:cNvPr id="932" name="Google Shape;932;g2a7a8a8523b_0_463"/>
          <p:cNvSpPr/>
          <p:nvPr/>
        </p:nvSpPr>
        <p:spPr>
          <a:xfrm>
            <a:off x="6461875" y="5556099"/>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Exo"/>
                <a:ea typeface="Exo"/>
                <a:cs typeface="Exo"/>
                <a:sym typeface="Exo"/>
              </a:rPr>
              <a:t>PREFERED</a:t>
            </a:r>
            <a:endParaRPr b="1">
              <a:latin typeface="Exo"/>
              <a:ea typeface="Exo"/>
              <a:cs typeface="Exo"/>
              <a:sym typeface="Exo"/>
            </a:endParaRPr>
          </a:p>
        </p:txBody>
      </p:sp>
      <p:sp>
        <p:nvSpPr>
          <p:cNvPr id="933" name="Google Shape;933;g2a7a8a8523b_0_463"/>
          <p:cNvSpPr/>
          <p:nvPr/>
        </p:nvSpPr>
        <p:spPr>
          <a:xfrm>
            <a:off x="8132650" y="36815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1 - Thành thạo HTML5, CSS3, Javascript </a:t>
            </a:r>
            <a:endParaRPr>
              <a:latin typeface="Exo"/>
              <a:ea typeface="Exo"/>
              <a:cs typeface="Exo"/>
              <a:sym typeface="Exo"/>
            </a:endParaRPr>
          </a:p>
        </p:txBody>
      </p:sp>
      <p:sp>
        <p:nvSpPr>
          <p:cNvPr id="934" name="Google Shape;934;g2a7a8a8523b_0_463"/>
          <p:cNvSpPr/>
          <p:nvPr/>
        </p:nvSpPr>
        <p:spPr>
          <a:xfrm>
            <a:off x="8132650" y="5094400"/>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Exo"/>
                <a:ea typeface="Exo"/>
                <a:cs typeface="Exo"/>
                <a:sym typeface="Exo"/>
              </a:rPr>
              <a:t>Kỹ năng sử dụng Figma và hiểu về UI Pattern</a:t>
            </a:r>
            <a:endParaRPr>
              <a:latin typeface="Exo"/>
              <a:ea typeface="Exo"/>
              <a:cs typeface="Exo"/>
              <a:sym typeface="Exo"/>
            </a:endParaRPr>
          </a:p>
        </p:txBody>
      </p:sp>
      <p:sp>
        <p:nvSpPr>
          <p:cNvPr id="935" name="Google Shape;935;g2a7a8a8523b_0_463"/>
          <p:cNvSpPr/>
          <p:nvPr/>
        </p:nvSpPr>
        <p:spPr>
          <a:xfrm>
            <a:off x="8132650" y="5925400"/>
            <a:ext cx="3203100" cy="5232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Exo"/>
                <a:ea typeface="Exo"/>
                <a:cs typeface="Exo"/>
                <a:sym typeface="Exo"/>
              </a:rPr>
              <a:t>Tư duy nền tảng tốt về DSA</a:t>
            </a:r>
            <a:endParaRPr>
              <a:latin typeface="Exo"/>
              <a:ea typeface="Exo"/>
              <a:cs typeface="Exo"/>
              <a:sym typeface="Exo"/>
            </a:endParaRPr>
          </a:p>
        </p:txBody>
      </p:sp>
      <p:sp>
        <p:nvSpPr>
          <p:cNvPr id="936" name="Google Shape;936;g2a7a8a8523b_0_463"/>
          <p:cNvSpPr/>
          <p:nvPr/>
        </p:nvSpPr>
        <p:spPr>
          <a:xfrm>
            <a:off x="8132650" y="43673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Exo"/>
                <a:ea typeface="Exo"/>
                <a:cs typeface="Exo"/>
                <a:sym typeface="Exo"/>
              </a:rPr>
              <a:t>2 - Kinh nghiệm ReactJs, NodeJs</a:t>
            </a:r>
            <a:endParaRPr>
              <a:solidFill>
                <a:schemeClr val="dk1"/>
              </a:solidFill>
              <a:latin typeface="Exo"/>
              <a:ea typeface="Exo"/>
              <a:cs typeface="Exo"/>
              <a:sym typeface="Exo"/>
            </a:endParaRPr>
          </a:p>
          <a:p>
            <a:pPr marL="0" lvl="0" indent="0" algn="ctr" rtl="0">
              <a:spcBef>
                <a:spcPts val="0"/>
              </a:spcBef>
              <a:spcAft>
                <a:spcPts val="0"/>
              </a:spcAft>
              <a:buNone/>
            </a:pPr>
            <a:r>
              <a:rPr lang="en-US">
                <a:solidFill>
                  <a:schemeClr val="dk1"/>
                </a:solidFill>
                <a:latin typeface="Exo"/>
                <a:ea typeface="Exo"/>
                <a:cs typeface="Exo"/>
                <a:sym typeface="Exo"/>
              </a:rPr>
              <a:t>Sử dụng GitHub/GitLab, Docker, etc</a:t>
            </a:r>
            <a:endParaRPr>
              <a:latin typeface="Exo"/>
              <a:ea typeface="Exo"/>
              <a:cs typeface="Exo"/>
              <a:sym typeface="Exo"/>
            </a:endParaRPr>
          </a:p>
        </p:txBody>
      </p:sp>
      <p:cxnSp>
        <p:nvCxnSpPr>
          <p:cNvPr id="937" name="Google Shape;937;g2a7a8a8523b_0_463"/>
          <p:cNvCxnSpPr>
            <a:stCxn id="931" idx="0"/>
            <a:endCxn id="933" idx="1"/>
          </p:cNvCxnSpPr>
          <p:nvPr/>
        </p:nvCxnSpPr>
        <p:spPr>
          <a:xfrm rot="-5400000">
            <a:off x="7606974" y="3535825"/>
            <a:ext cx="102600" cy="948900"/>
          </a:xfrm>
          <a:prstGeom prst="bentConnector2">
            <a:avLst/>
          </a:prstGeom>
          <a:noFill/>
          <a:ln w="9525" cap="flat" cmpd="sng">
            <a:solidFill>
              <a:schemeClr val="dk2"/>
            </a:solidFill>
            <a:prstDash val="solid"/>
            <a:round/>
            <a:headEnd type="none" w="med" len="med"/>
            <a:tailEnd type="none" w="med" len="med"/>
          </a:ln>
        </p:spPr>
      </p:cxnSp>
      <p:cxnSp>
        <p:nvCxnSpPr>
          <p:cNvPr id="938" name="Google Shape;938;g2a7a8a8523b_0_463"/>
          <p:cNvCxnSpPr>
            <a:stCxn id="931" idx="2"/>
            <a:endCxn id="936" idx="1"/>
          </p:cNvCxnSpPr>
          <p:nvPr/>
        </p:nvCxnSpPr>
        <p:spPr>
          <a:xfrm rot="-5400000" flipH="1">
            <a:off x="7605924" y="4117915"/>
            <a:ext cx="104700" cy="948900"/>
          </a:xfrm>
          <a:prstGeom prst="bentConnector2">
            <a:avLst/>
          </a:prstGeom>
          <a:noFill/>
          <a:ln w="9525" cap="flat" cmpd="sng">
            <a:solidFill>
              <a:schemeClr val="dk2"/>
            </a:solidFill>
            <a:prstDash val="solid"/>
            <a:round/>
            <a:headEnd type="none" w="med" len="med"/>
            <a:tailEnd type="none" w="med" len="med"/>
          </a:ln>
        </p:spPr>
      </p:cxnSp>
      <p:cxnSp>
        <p:nvCxnSpPr>
          <p:cNvPr id="939" name="Google Shape;939;g2a7a8a8523b_0_463"/>
          <p:cNvCxnSpPr>
            <a:stCxn id="932" idx="0"/>
            <a:endCxn id="934" idx="1"/>
          </p:cNvCxnSpPr>
          <p:nvPr/>
        </p:nvCxnSpPr>
        <p:spPr>
          <a:xfrm rot="-5400000">
            <a:off x="7606924" y="5030499"/>
            <a:ext cx="117300" cy="933900"/>
          </a:xfrm>
          <a:prstGeom prst="bentConnector2">
            <a:avLst/>
          </a:prstGeom>
          <a:noFill/>
          <a:ln w="9525" cap="flat" cmpd="sng">
            <a:solidFill>
              <a:schemeClr val="dk2"/>
            </a:solidFill>
            <a:prstDash val="solid"/>
            <a:round/>
            <a:headEnd type="none" w="med" len="med"/>
            <a:tailEnd type="none" w="med" len="med"/>
          </a:ln>
        </p:spPr>
      </p:cxnSp>
      <p:cxnSp>
        <p:nvCxnSpPr>
          <p:cNvPr id="940" name="Google Shape;940;g2a7a8a8523b_0_463"/>
          <p:cNvCxnSpPr>
            <a:stCxn id="932" idx="2"/>
            <a:endCxn id="935" idx="1"/>
          </p:cNvCxnSpPr>
          <p:nvPr/>
        </p:nvCxnSpPr>
        <p:spPr>
          <a:xfrm rot="-5400000" flipH="1">
            <a:off x="7589374" y="5643789"/>
            <a:ext cx="152400" cy="933900"/>
          </a:xfrm>
          <a:prstGeom prst="bentConnector2">
            <a:avLst/>
          </a:prstGeom>
          <a:noFill/>
          <a:ln w="9525" cap="flat" cmpd="sng">
            <a:solidFill>
              <a:schemeClr val="dk2"/>
            </a:solidFill>
            <a:prstDash val="solid"/>
            <a:round/>
            <a:headEnd type="none" w="med" len="med"/>
            <a:tailEnd type="none" w="med" len="med"/>
          </a:ln>
        </p:spPr>
      </p:cxnSp>
      <p:sp>
        <p:nvSpPr>
          <p:cNvPr id="941" name="Google Shape;941;g2a7a8a8523b_0_463"/>
          <p:cNvSpPr txBox="1"/>
          <p:nvPr/>
        </p:nvSpPr>
        <p:spPr>
          <a:xfrm>
            <a:off x="6777100" y="2464938"/>
            <a:ext cx="5065800" cy="11883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n-US" sz="1600" i="1">
                <a:solidFill>
                  <a:schemeClr val="dk1"/>
                </a:solidFill>
                <a:latin typeface="Exo"/>
                <a:ea typeface="Exo"/>
                <a:cs typeface="Exo"/>
                <a:sym typeface="Exo"/>
              </a:rPr>
              <a:t>Ngoại trừ yếu tố ngành học, chương trình đào tạo Lập trình viên của MindX giúp học viên sở hữu khung năng lực cạnh tranh với học phần mở rộng về </a:t>
            </a:r>
            <a:r>
              <a:rPr lang="en-US" sz="1600" i="1">
                <a:solidFill>
                  <a:srgbClr val="E31F26"/>
                </a:solidFill>
                <a:latin typeface="Exo"/>
                <a:ea typeface="Exo"/>
                <a:cs typeface="Exo"/>
                <a:sym typeface="Exo"/>
              </a:rPr>
              <a:t>IT BA</a:t>
            </a:r>
            <a:r>
              <a:rPr lang="en-US" sz="1600" i="1">
                <a:solidFill>
                  <a:schemeClr val="dk1"/>
                </a:solidFill>
                <a:latin typeface="Exo"/>
                <a:ea typeface="Exo"/>
                <a:cs typeface="Exo"/>
                <a:sym typeface="Exo"/>
              </a:rPr>
              <a:t> và </a:t>
            </a:r>
            <a:r>
              <a:rPr lang="en-US" sz="1600" i="1">
                <a:solidFill>
                  <a:srgbClr val="E31F26"/>
                </a:solidFill>
                <a:latin typeface="Exo"/>
                <a:ea typeface="Exo"/>
                <a:cs typeface="Exo"/>
                <a:sym typeface="Exo"/>
              </a:rPr>
              <a:t>UI UX.</a:t>
            </a:r>
            <a:r>
              <a:rPr lang="en-US" sz="1600" i="1">
                <a:solidFill>
                  <a:schemeClr val="dk1"/>
                </a:solidFill>
                <a:latin typeface="Exo"/>
                <a:ea typeface="Exo"/>
                <a:cs typeface="Exo"/>
                <a:sym typeface="Exo"/>
              </a:rPr>
              <a:t> </a:t>
            </a:r>
            <a:endParaRPr sz="1600" i="1">
              <a:solidFill>
                <a:schemeClr val="dk1"/>
              </a:solidFill>
              <a:latin typeface="Exo"/>
              <a:ea typeface="Exo"/>
              <a:cs typeface="Exo"/>
              <a:sym typeface="Ex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g2a7a8a8523b_0_497"/>
          <p:cNvSpPr txBox="1"/>
          <p:nvPr/>
        </p:nvSpPr>
        <p:spPr>
          <a:xfrm>
            <a:off x="304800" y="609600"/>
            <a:ext cx="9941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800" b="1">
                <a:solidFill>
                  <a:schemeClr val="dk1"/>
                </a:solidFill>
                <a:latin typeface="Exo"/>
                <a:ea typeface="Exo"/>
                <a:cs typeface="Exo"/>
                <a:sym typeface="Exo"/>
              </a:rPr>
              <a:t>MINDX CÓ MÔI TRƯỜNG HỌC TẬP </a:t>
            </a:r>
            <a:r>
              <a:rPr lang="en-US" sz="2800" b="1">
                <a:solidFill>
                  <a:srgbClr val="E31F26"/>
                </a:solidFill>
                <a:latin typeface="Exo"/>
                <a:ea typeface="Exo"/>
                <a:cs typeface="Exo"/>
                <a:sym typeface="Exo"/>
              </a:rPr>
              <a:t>HỖ TRỢ HỌC VIÊN</a:t>
            </a:r>
            <a:r>
              <a:rPr lang="en-US" sz="2800" b="1">
                <a:solidFill>
                  <a:schemeClr val="dk1"/>
                </a:solidFill>
                <a:latin typeface="Exo"/>
                <a:ea typeface="Exo"/>
                <a:cs typeface="Exo"/>
                <a:sym typeface="Exo"/>
              </a:rPr>
              <a:t> TỐI ĐA</a:t>
            </a:r>
            <a:endParaRPr sz="200" b="0" i="0" u="none" strike="noStrike" cap="none">
              <a:solidFill>
                <a:srgbClr val="000000"/>
              </a:solidFill>
              <a:latin typeface="Arial"/>
              <a:ea typeface="Arial"/>
              <a:cs typeface="Arial"/>
              <a:sym typeface="Arial"/>
            </a:endParaRPr>
          </a:p>
        </p:txBody>
      </p:sp>
      <p:grpSp>
        <p:nvGrpSpPr>
          <p:cNvPr id="947" name="Google Shape;947;g2a7a8a8523b_0_497"/>
          <p:cNvGrpSpPr/>
          <p:nvPr/>
        </p:nvGrpSpPr>
        <p:grpSpPr>
          <a:xfrm>
            <a:off x="-10804" y="1180240"/>
            <a:ext cx="2525330" cy="227357"/>
            <a:chOff x="4201421" y="1172047"/>
            <a:chExt cx="2809043" cy="252900"/>
          </a:xfrm>
        </p:grpSpPr>
        <p:cxnSp>
          <p:nvCxnSpPr>
            <p:cNvPr id="948" name="Google Shape;948;g2a7a8a8523b_0_497"/>
            <p:cNvCxnSpPr/>
            <p:nvPr/>
          </p:nvCxnSpPr>
          <p:spPr>
            <a:xfrm>
              <a:off x="4201421" y="1304858"/>
              <a:ext cx="2559600" cy="0"/>
            </a:xfrm>
            <a:prstGeom prst="straightConnector1">
              <a:avLst/>
            </a:prstGeom>
            <a:noFill/>
            <a:ln w="28575" cap="flat" cmpd="sng">
              <a:solidFill>
                <a:srgbClr val="E31F26"/>
              </a:solidFill>
              <a:prstDash val="solid"/>
              <a:miter lim="800000"/>
              <a:headEnd type="none" w="sm" len="sm"/>
              <a:tailEnd type="none" w="sm" len="sm"/>
            </a:ln>
          </p:spPr>
        </p:cxnSp>
        <p:sp>
          <p:nvSpPr>
            <p:cNvPr id="949" name="Google Shape;949;g2a7a8a8523b_0_497"/>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0" name="Google Shape;950;g2a7a8a8523b_0_497"/>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51" name="Google Shape;951;g2a7a8a8523b_0_497"/>
          <p:cNvSpPr txBox="1"/>
          <p:nvPr/>
        </p:nvSpPr>
        <p:spPr>
          <a:xfrm>
            <a:off x="1209877" y="4167150"/>
            <a:ext cx="32427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Kết hợp học lý thuyết và thực hành</a:t>
            </a:r>
            <a:endParaRPr sz="1400" b="0" i="0" u="none" strike="noStrike" cap="none">
              <a:solidFill>
                <a:srgbClr val="000000"/>
              </a:solidFill>
              <a:latin typeface="Arial"/>
              <a:ea typeface="Arial"/>
              <a:cs typeface="Arial"/>
              <a:sym typeface="Arial"/>
            </a:endParaRPr>
          </a:p>
        </p:txBody>
      </p:sp>
      <p:sp>
        <p:nvSpPr>
          <p:cNvPr id="952" name="Google Shape;952;g2a7a8a8523b_0_497"/>
          <p:cNvSpPr txBox="1"/>
          <p:nvPr/>
        </p:nvSpPr>
        <p:spPr>
          <a:xfrm>
            <a:off x="4651950" y="5091025"/>
            <a:ext cx="34155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1600"/>
              </a:spcAft>
              <a:buClr>
                <a:schemeClr val="dk1"/>
              </a:buClr>
              <a:buSzPts val="1600"/>
              <a:buFont typeface="Arial"/>
              <a:buNone/>
            </a:pPr>
            <a:r>
              <a:rPr lang="en-US" sz="1600">
                <a:solidFill>
                  <a:schemeClr val="dk1"/>
                </a:solidFill>
                <a:latin typeface="Exo Light"/>
                <a:ea typeface="Exo Light"/>
                <a:cs typeface="Exo Light"/>
                <a:sym typeface="Exo Light"/>
              </a:rPr>
              <a:t>Tương tác đa kênh (Zalo, Facebook, v.v.) giúp học viên có thể </a:t>
            </a:r>
            <a:r>
              <a:rPr lang="en-US" sz="1600" b="1">
                <a:solidFill>
                  <a:schemeClr val="dk1"/>
                </a:solidFill>
                <a:latin typeface="Exo"/>
                <a:ea typeface="Exo"/>
                <a:cs typeface="Exo"/>
                <a:sym typeface="Exo"/>
              </a:rPr>
              <a:t>liên hệ </a:t>
            </a:r>
            <a:r>
              <a:rPr lang="en-US" sz="1600">
                <a:solidFill>
                  <a:schemeClr val="dk1"/>
                </a:solidFill>
                <a:latin typeface="Exo Light"/>
                <a:ea typeface="Exo Light"/>
                <a:cs typeface="Exo Light"/>
                <a:sym typeface="Exo Light"/>
              </a:rPr>
              <a:t>với giảng viên, mentor và đội ngũ hỗ trợ </a:t>
            </a:r>
            <a:r>
              <a:rPr lang="en-US" sz="1600" b="1">
                <a:solidFill>
                  <a:schemeClr val="dk1"/>
                </a:solidFill>
                <a:latin typeface="Exo"/>
                <a:ea typeface="Exo"/>
                <a:cs typeface="Exo"/>
                <a:sym typeface="Exo"/>
              </a:rPr>
              <a:t>bất cứ lúc nào.</a:t>
            </a:r>
            <a:r>
              <a:rPr lang="en-US" sz="1600">
                <a:solidFill>
                  <a:schemeClr val="dk1"/>
                </a:solidFill>
                <a:latin typeface="Exo Light"/>
                <a:ea typeface="Exo Light"/>
                <a:cs typeface="Exo Light"/>
                <a:sym typeface="Exo Light"/>
              </a:rPr>
              <a:t> </a:t>
            </a:r>
            <a:endParaRPr sz="1600">
              <a:solidFill>
                <a:schemeClr val="dk1"/>
              </a:solidFill>
              <a:latin typeface="Exo Light"/>
              <a:ea typeface="Exo Light"/>
              <a:cs typeface="Exo Light"/>
              <a:sym typeface="Exo Light"/>
            </a:endParaRPr>
          </a:p>
        </p:txBody>
      </p:sp>
      <p:sp>
        <p:nvSpPr>
          <p:cNvPr id="953" name="Google Shape;953;g2a7a8a8523b_0_497"/>
          <p:cNvSpPr txBox="1"/>
          <p:nvPr/>
        </p:nvSpPr>
        <p:spPr>
          <a:xfrm>
            <a:off x="1121651" y="5098300"/>
            <a:ext cx="31869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Arial"/>
              <a:buNone/>
            </a:pPr>
            <a:r>
              <a:rPr lang="en-US" sz="1600">
                <a:solidFill>
                  <a:schemeClr val="dk1"/>
                </a:solidFill>
                <a:latin typeface="Exo Light"/>
                <a:ea typeface="Exo Light"/>
                <a:cs typeface="Exo Light"/>
                <a:sym typeface="Exo Light"/>
              </a:rPr>
              <a:t>Mỗi buổi học được thiết kế </a:t>
            </a:r>
            <a:r>
              <a:rPr lang="en-US" sz="1600" b="1">
                <a:solidFill>
                  <a:schemeClr val="dk1"/>
                </a:solidFill>
                <a:latin typeface="Exo"/>
                <a:ea typeface="Exo"/>
                <a:cs typeface="Exo"/>
                <a:sym typeface="Exo"/>
              </a:rPr>
              <a:t>50/50</a:t>
            </a:r>
            <a:r>
              <a:rPr lang="en-US" sz="1600">
                <a:solidFill>
                  <a:schemeClr val="dk1"/>
                </a:solidFill>
                <a:latin typeface="Exo Light"/>
                <a:ea typeface="Exo Light"/>
                <a:cs typeface="Exo Light"/>
                <a:sym typeface="Exo Light"/>
              </a:rPr>
              <a:t> với </a:t>
            </a:r>
            <a:r>
              <a:rPr lang="en-US" sz="1600" b="1">
                <a:solidFill>
                  <a:schemeClr val="dk1"/>
                </a:solidFill>
                <a:latin typeface="Exo"/>
                <a:ea typeface="Exo"/>
                <a:cs typeface="Exo"/>
                <a:sym typeface="Exo"/>
              </a:rPr>
              <a:t>1.5h học lý thuyết</a:t>
            </a:r>
            <a:r>
              <a:rPr lang="en-US" sz="1600">
                <a:solidFill>
                  <a:schemeClr val="dk1"/>
                </a:solidFill>
                <a:latin typeface="Exo Light"/>
                <a:ea typeface="Exo Light"/>
                <a:cs typeface="Exo Light"/>
                <a:sym typeface="Exo Light"/>
              </a:rPr>
              <a:t> và </a:t>
            </a:r>
            <a:r>
              <a:rPr lang="en-US" sz="1600" b="1">
                <a:solidFill>
                  <a:schemeClr val="dk1"/>
                </a:solidFill>
                <a:latin typeface="Exo"/>
                <a:ea typeface="Exo"/>
                <a:cs typeface="Exo"/>
                <a:sym typeface="Exo"/>
              </a:rPr>
              <a:t>1.5h thực hành</a:t>
            </a:r>
            <a:r>
              <a:rPr lang="en-US" sz="1600">
                <a:solidFill>
                  <a:schemeClr val="dk1"/>
                </a:solidFill>
                <a:latin typeface="Exo Light"/>
                <a:ea typeface="Exo Light"/>
                <a:cs typeface="Exo Light"/>
                <a:sym typeface="Exo Light"/>
              </a:rPr>
              <a:t> theo mô hình nhóm nhỏ.</a:t>
            </a:r>
            <a:endParaRPr sz="1400" b="0" i="0" u="none" strike="noStrike" cap="none">
              <a:solidFill>
                <a:srgbClr val="000000"/>
              </a:solidFill>
              <a:latin typeface="Arial"/>
              <a:ea typeface="Arial"/>
              <a:cs typeface="Arial"/>
              <a:sym typeface="Arial"/>
            </a:endParaRPr>
          </a:p>
        </p:txBody>
      </p:sp>
      <p:sp>
        <p:nvSpPr>
          <p:cNvPr id="954" name="Google Shape;954;g2a7a8a8523b_0_497"/>
          <p:cNvSpPr txBox="1"/>
          <p:nvPr/>
        </p:nvSpPr>
        <p:spPr>
          <a:xfrm>
            <a:off x="8410851" y="5091027"/>
            <a:ext cx="29079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Arial"/>
              <a:buNone/>
            </a:pPr>
            <a:r>
              <a:rPr lang="en-US" sz="1600">
                <a:solidFill>
                  <a:schemeClr val="dk1"/>
                </a:solidFill>
                <a:latin typeface="Exo Light"/>
                <a:ea typeface="Exo Light"/>
                <a:cs typeface="Exo Light"/>
                <a:sym typeface="Exo Light"/>
              </a:rPr>
              <a:t>Học viên được lựa chọn giữa hình thức học </a:t>
            </a:r>
            <a:r>
              <a:rPr lang="en-US" sz="1600" b="1">
                <a:solidFill>
                  <a:schemeClr val="dk1"/>
                </a:solidFill>
                <a:latin typeface="Exo"/>
                <a:ea typeface="Exo"/>
                <a:cs typeface="Exo"/>
                <a:sym typeface="Exo"/>
              </a:rPr>
              <a:t>hybrid</a:t>
            </a:r>
            <a:r>
              <a:rPr lang="en-US" sz="1600">
                <a:solidFill>
                  <a:schemeClr val="dk1"/>
                </a:solidFill>
                <a:latin typeface="Exo Light"/>
                <a:ea typeface="Exo Light"/>
                <a:cs typeface="Exo Light"/>
                <a:sym typeface="Exo Light"/>
              </a:rPr>
              <a:t> và </a:t>
            </a:r>
            <a:r>
              <a:rPr lang="en-US" sz="1600" b="1">
                <a:solidFill>
                  <a:schemeClr val="dk1"/>
                </a:solidFill>
                <a:latin typeface="Exo"/>
                <a:ea typeface="Exo"/>
                <a:cs typeface="Exo"/>
                <a:sym typeface="Exo"/>
              </a:rPr>
              <a:t>online</a:t>
            </a:r>
            <a:r>
              <a:rPr lang="en-US" sz="1600">
                <a:solidFill>
                  <a:schemeClr val="dk1"/>
                </a:solidFill>
                <a:latin typeface="Exo Light"/>
                <a:ea typeface="Exo Light"/>
                <a:cs typeface="Exo Light"/>
                <a:sym typeface="Exo Light"/>
              </a:rPr>
              <a:t> tùy thuộc thời gian biểu cá nhân. </a:t>
            </a:r>
            <a:endParaRPr sz="1400" b="0" i="0" u="none" strike="noStrike" cap="none">
              <a:solidFill>
                <a:srgbClr val="000000"/>
              </a:solidFill>
              <a:latin typeface="Arial"/>
              <a:ea typeface="Arial"/>
              <a:cs typeface="Arial"/>
              <a:sym typeface="Arial"/>
            </a:endParaRPr>
          </a:p>
        </p:txBody>
      </p:sp>
      <p:sp>
        <p:nvSpPr>
          <p:cNvPr id="955" name="Google Shape;955;g2a7a8a8523b_0_497"/>
          <p:cNvSpPr txBox="1"/>
          <p:nvPr/>
        </p:nvSpPr>
        <p:spPr>
          <a:xfrm>
            <a:off x="4609800" y="4167150"/>
            <a:ext cx="34155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Đội ngũ mentor/giảng viên hỗ trợ nhiệt tình</a:t>
            </a:r>
            <a:endParaRPr sz="1400" b="0" i="0" u="none" strike="noStrike" cap="none">
              <a:solidFill>
                <a:srgbClr val="000000"/>
              </a:solidFill>
              <a:latin typeface="Arial"/>
              <a:ea typeface="Arial"/>
              <a:cs typeface="Arial"/>
              <a:sym typeface="Arial"/>
            </a:endParaRPr>
          </a:p>
        </p:txBody>
      </p:sp>
      <p:sp>
        <p:nvSpPr>
          <p:cNvPr id="956" name="Google Shape;956;g2a7a8a8523b_0_497"/>
          <p:cNvSpPr txBox="1"/>
          <p:nvPr/>
        </p:nvSpPr>
        <p:spPr>
          <a:xfrm>
            <a:off x="8411825" y="4167150"/>
            <a:ext cx="27465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Hình thức học tập linh hoạt</a:t>
            </a:r>
            <a:endParaRPr sz="1400" b="0" i="0" u="none" strike="noStrike" cap="none">
              <a:solidFill>
                <a:srgbClr val="000000"/>
              </a:solidFill>
              <a:latin typeface="Arial"/>
              <a:ea typeface="Arial"/>
              <a:cs typeface="Arial"/>
              <a:sym typeface="Arial"/>
            </a:endParaRPr>
          </a:p>
        </p:txBody>
      </p:sp>
      <p:pic>
        <p:nvPicPr>
          <p:cNvPr id="957" name="Google Shape;957;g2a7a8a8523b_0_497"/>
          <p:cNvPicPr preferRelativeResize="0"/>
          <p:nvPr/>
        </p:nvPicPr>
        <p:blipFill rotWithShape="1">
          <a:blip r:embed="rId3">
            <a:alphaModFix/>
          </a:blip>
          <a:srcRect r="14712"/>
          <a:stretch/>
        </p:blipFill>
        <p:spPr>
          <a:xfrm>
            <a:off x="1729411" y="2081125"/>
            <a:ext cx="2203624" cy="1723550"/>
          </a:xfrm>
          <a:prstGeom prst="rect">
            <a:avLst/>
          </a:prstGeom>
          <a:noFill/>
          <a:ln w="9525" cap="flat" cmpd="sng">
            <a:solidFill>
              <a:schemeClr val="lt1"/>
            </a:solidFill>
            <a:prstDash val="solid"/>
            <a:round/>
            <a:headEnd type="none" w="sm" len="sm"/>
            <a:tailEnd type="none" w="sm" len="sm"/>
          </a:ln>
        </p:spPr>
      </p:pic>
      <p:pic>
        <p:nvPicPr>
          <p:cNvPr id="958" name="Google Shape;958;g2a7a8a8523b_0_497"/>
          <p:cNvPicPr preferRelativeResize="0"/>
          <p:nvPr/>
        </p:nvPicPr>
        <p:blipFill rotWithShape="1">
          <a:blip r:embed="rId4">
            <a:alphaModFix/>
          </a:blip>
          <a:srcRect t="26143" b="8950"/>
          <a:stretch/>
        </p:blipFill>
        <p:spPr>
          <a:xfrm>
            <a:off x="5085575" y="2103075"/>
            <a:ext cx="2472949" cy="1723550"/>
          </a:xfrm>
          <a:prstGeom prst="rect">
            <a:avLst/>
          </a:prstGeom>
          <a:noFill/>
          <a:ln>
            <a:noFill/>
          </a:ln>
        </p:spPr>
      </p:pic>
      <p:pic>
        <p:nvPicPr>
          <p:cNvPr id="959" name="Google Shape;959;g2a7a8a8523b_0_497"/>
          <p:cNvPicPr preferRelativeResize="0"/>
          <p:nvPr/>
        </p:nvPicPr>
        <p:blipFill>
          <a:blip r:embed="rId5">
            <a:alphaModFix/>
          </a:blip>
          <a:stretch>
            <a:fillRect/>
          </a:stretch>
        </p:blipFill>
        <p:spPr>
          <a:xfrm>
            <a:off x="8553200" y="2036594"/>
            <a:ext cx="2434324" cy="182575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pic>
        <p:nvPicPr>
          <p:cNvPr id="964" name="Google Shape;964;g2a7a8a8523b_0_514"/>
          <p:cNvPicPr preferRelativeResize="0"/>
          <p:nvPr/>
        </p:nvPicPr>
        <p:blipFill rotWithShape="1">
          <a:blip r:embed="rId3">
            <a:alphaModFix/>
          </a:blip>
          <a:srcRect/>
          <a:stretch/>
        </p:blipFill>
        <p:spPr>
          <a:xfrm>
            <a:off x="0" y="0"/>
            <a:ext cx="12246357" cy="6913347"/>
          </a:xfrm>
          <a:prstGeom prst="rect">
            <a:avLst/>
          </a:prstGeom>
          <a:noFill/>
          <a:ln>
            <a:noFill/>
          </a:ln>
        </p:spPr>
      </p:pic>
      <p:sp>
        <p:nvSpPr>
          <p:cNvPr id="965" name="Google Shape;965;g2a7a8a8523b_0_514"/>
          <p:cNvSpPr txBox="1">
            <a:spLocks noGrp="1"/>
          </p:cNvSpPr>
          <p:nvPr>
            <p:ph type="title" idx="4294967295"/>
          </p:nvPr>
        </p:nvSpPr>
        <p:spPr>
          <a:xfrm>
            <a:off x="1200900" y="2484425"/>
            <a:ext cx="10509600" cy="716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Exo Black"/>
              <a:buNone/>
            </a:pPr>
            <a:r>
              <a:rPr lang="en-US" sz="4600">
                <a:solidFill>
                  <a:schemeClr val="lt1"/>
                </a:solidFill>
                <a:latin typeface="Exo Black"/>
                <a:ea typeface="Exo Black"/>
                <a:cs typeface="Exo Black"/>
                <a:sym typeface="Exo Black"/>
              </a:rPr>
              <a:t>MindX School 18+ |</a:t>
            </a:r>
            <a:r>
              <a:rPr lang="en-US" sz="4600">
                <a:solidFill>
                  <a:srgbClr val="E11F26"/>
                </a:solidFill>
                <a:latin typeface="Exo Black"/>
                <a:ea typeface="Exo Black"/>
                <a:cs typeface="Exo Black"/>
                <a:sym typeface="Exo Black"/>
              </a:rPr>
              <a:t> </a:t>
            </a:r>
            <a:r>
              <a:rPr lang="en-US" sz="4600">
                <a:solidFill>
                  <a:schemeClr val="lt1"/>
                </a:solidFill>
                <a:latin typeface="Exo Black"/>
                <a:ea typeface="Exo Black"/>
                <a:cs typeface="Exo Black"/>
                <a:sym typeface="Exo Black"/>
              </a:rPr>
              <a:t>UI UX Designer</a:t>
            </a:r>
            <a:endParaRPr sz="4600">
              <a:solidFill>
                <a:schemeClr val="lt1"/>
              </a:solidFill>
              <a:latin typeface="Exo Black"/>
              <a:ea typeface="Exo Black"/>
              <a:cs typeface="Exo Black"/>
              <a:sym typeface="Exo Black"/>
            </a:endParaRPr>
          </a:p>
        </p:txBody>
      </p:sp>
      <p:sp>
        <p:nvSpPr>
          <p:cNvPr id="966" name="Google Shape;966;g2a7a8a8523b_0_514"/>
          <p:cNvSpPr txBox="1">
            <a:spLocks noGrp="1"/>
          </p:cNvSpPr>
          <p:nvPr>
            <p:ph type="body" idx="4294967295"/>
          </p:nvPr>
        </p:nvSpPr>
        <p:spPr>
          <a:xfrm>
            <a:off x="1380775" y="3356550"/>
            <a:ext cx="10036800" cy="10803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000"/>
              <a:buNone/>
            </a:pPr>
            <a:r>
              <a:rPr lang="en-US" sz="3300">
                <a:solidFill>
                  <a:schemeClr val="lt1"/>
                </a:solidFill>
                <a:latin typeface="Exo Medium"/>
                <a:ea typeface="Exo Medium"/>
                <a:cs typeface="Exo Medium"/>
                <a:sym typeface="Exo Medium"/>
              </a:rPr>
              <a:t>Đánh thức tiềm năng sáng tạo - Trở thành UI UX Designer thiết kế các sản phẩm Công nghệ độc đáo</a:t>
            </a:r>
            <a:endParaRPr sz="2100"/>
          </a:p>
        </p:txBody>
      </p:sp>
      <p:pic>
        <p:nvPicPr>
          <p:cNvPr id="967" name="Google Shape;967;g2a7a8a8523b_0_514"/>
          <p:cNvPicPr preferRelativeResize="0"/>
          <p:nvPr/>
        </p:nvPicPr>
        <p:blipFill rotWithShape="1">
          <a:blip r:embed="rId4">
            <a:alphaModFix/>
          </a:blip>
          <a:srcRect/>
          <a:stretch/>
        </p:blipFill>
        <p:spPr>
          <a:xfrm>
            <a:off x="5503162" y="537320"/>
            <a:ext cx="1642874" cy="7304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g2a7a8a8523b_0_521"/>
          <p:cNvSpPr/>
          <p:nvPr/>
        </p:nvSpPr>
        <p:spPr>
          <a:xfrm>
            <a:off x="838200" y="194125"/>
            <a:ext cx="2040000" cy="2024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700" b="1" i="0" u="none" strike="noStrike" cap="none">
                <a:solidFill>
                  <a:schemeClr val="lt1"/>
                </a:solidFill>
                <a:latin typeface="Exo"/>
                <a:ea typeface="Exo"/>
                <a:cs typeface="Exo"/>
                <a:sym typeface="Exo"/>
              </a:rPr>
              <a:t>GROUP 1</a:t>
            </a:r>
            <a:endParaRPr sz="1700" b="1" i="0" u="none" strike="noStrike" cap="none">
              <a:solidFill>
                <a:schemeClr val="lt1"/>
              </a:solidFill>
              <a:latin typeface="Exo"/>
              <a:ea typeface="Exo"/>
              <a:cs typeface="Exo"/>
              <a:sym typeface="Exo"/>
            </a:endParaRPr>
          </a:p>
          <a:p>
            <a:pPr marL="0" marR="0" lvl="0" indent="0" algn="ctr" rtl="0">
              <a:lnSpc>
                <a:spcPct val="100000"/>
              </a:lnSpc>
              <a:spcBef>
                <a:spcPts val="0"/>
              </a:spcBef>
              <a:spcAft>
                <a:spcPts val="0"/>
              </a:spcAft>
              <a:buClr>
                <a:srgbClr val="000000"/>
              </a:buClr>
              <a:buSzPts val="2200"/>
              <a:buFont typeface="Arial"/>
              <a:buNone/>
            </a:pPr>
            <a:r>
              <a:rPr lang="en-US" sz="1900" b="1" i="0" u="none" strike="noStrike" cap="none">
                <a:solidFill>
                  <a:srgbClr val="E31F26"/>
                </a:solidFill>
                <a:latin typeface="Exo"/>
                <a:ea typeface="Exo"/>
                <a:cs typeface="Exo"/>
                <a:sym typeface="Exo"/>
              </a:rPr>
              <a:t>CAREER BUILDERS</a:t>
            </a:r>
            <a:endParaRPr sz="1900" b="1" i="0" u="none" strike="noStrike" cap="none">
              <a:solidFill>
                <a:srgbClr val="E31F26"/>
              </a:solidFill>
              <a:latin typeface="Exo"/>
              <a:ea typeface="Exo"/>
              <a:cs typeface="Exo"/>
              <a:sym typeface="Exo"/>
            </a:endParaRPr>
          </a:p>
        </p:txBody>
      </p:sp>
      <p:sp>
        <p:nvSpPr>
          <p:cNvPr id="974" name="Google Shape;974;g2a7a8a8523b_0_521"/>
          <p:cNvSpPr txBox="1"/>
          <p:nvPr/>
        </p:nvSpPr>
        <p:spPr>
          <a:xfrm>
            <a:off x="3172900" y="440950"/>
            <a:ext cx="7108800" cy="14355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900"/>
              <a:buFont typeface="Arial"/>
              <a:buNone/>
            </a:pPr>
            <a:r>
              <a:rPr lang="en-US" sz="1700" b="1">
                <a:latin typeface="Exo"/>
                <a:ea typeface="Exo"/>
                <a:cs typeface="Exo"/>
                <a:sym typeface="Exo"/>
              </a:rPr>
              <a:t>LĨNH VỰC LẬP TRÌNH NGÀY MỘT CẠNH TRANH</a:t>
            </a:r>
            <a:r>
              <a:rPr lang="en-US" sz="1700" b="1" i="0" u="none" strike="noStrike" cap="none">
                <a:solidFill>
                  <a:srgbClr val="000000"/>
                </a:solidFill>
                <a:latin typeface="Exo"/>
                <a:ea typeface="Exo"/>
                <a:cs typeface="Exo"/>
                <a:sym typeface="Exo"/>
              </a:rPr>
              <a:t> - </a:t>
            </a:r>
            <a:r>
              <a:rPr lang="en-US" sz="1700">
                <a:latin typeface="Exo"/>
                <a:ea typeface="Exo"/>
                <a:cs typeface="Exo"/>
                <a:sym typeface="Exo"/>
              </a:rPr>
              <a:t>Vẫn còn nhu cầu tuyển dụng fresher - intern, song, làn sóng laid off khiến thị trường trở nên cạnh tranh hơn với các sinh viên tốt nghiệp trong lĩnh vực CNTT.</a:t>
            </a:r>
            <a:endParaRPr sz="1700" b="0" i="0" u="none" strike="noStrike" cap="none">
              <a:solidFill>
                <a:srgbClr val="000000"/>
              </a:solidFill>
              <a:latin typeface="Exo"/>
              <a:ea typeface="Exo"/>
              <a:cs typeface="Exo"/>
              <a:sym typeface="Exo"/>
            </a:endParaRPr>
          </a:p>
        </p:txBody>
      </p:sp>
      <p:pic>
        <p:nvPicPr>
          <p:cNvPr id="975" name="Google Shape;975;g2a7a8a8523b_0_521"/>
          <p:cNvPicPr preferRelativeResize="0"/>
          <p:nvPr/>
        </p:nvPicPr>
        <p:blipFill rotWithShape="1">
          <a:blip r:embed="rId3">
            <a:alphaModFix/>
          </a:blip>
          <a:srcRect l="1138" t="27843" r="37997" b="6224"/>
          <a:stretch/>
        </p:blipFill>
        <p:spPr>
          <a:xfrm>
            <a:off x="2501175" y="2184900"/>
            <a:ext cx="7111913" cy="4054574"/>
          </a:xfrm>
          <a:prstGeom prst="rect">
            <a:avLst/>
          </a:prstGeom>
          <a:noFill/>
          <a:ln>
            <a:noFill/>
          </a:ln>
        </p:spPr>
      </p:pic>
      <p:pic>
        <p:nvPicPr>
          <p:cNvPr id="976" name="Google Shape;976;g2a7a8a8523b_0_521"/>
          <p:cNvPicPr preferRelativeResize="0"/>
          <p:nvPr/>
        </p:nvPicPr>
        <p:blipFill>
          <a:blip r:embed="rId4">
            <a:alphaModFix/>
          </a:blip>
          <a:stretch>
            <a:fillRect/>
          </a:stretch>
        </p:blipFill>
        <p:spPr>
          <a:xfrm>
            <a:off x="9602273" y="2841302"/>
            <a:ext cx="1867375" cy="2279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pic>
        <p:nvPicPr>
          <p:cNvPr id="982" name="Google Shape;982;g2a7a8a8523b_0_529"/>
          <p:cNvPicPr preferRelativeResize="0"/>
          <p:nvPr/>
        </p:nvPicPr>
        <p:blipFill rotWithShape="1">
          <a:blip r:embed="rId3">
            <a:alphaModFix/>
          </a:blip>
          <a:srcRect/>
          <a:stretch/>
        </p:blipFill>
        <p:spPr>
          <a:xfrm>
            <a:off x="953674" y="1069840"/>
            <a:ext cx="1507241" cy="2262432"/>
          </a:xfrm>
          <a:prstGeom prst="rect">
            <a:avLst/>
          </a:prstGeom>
          <a:noFill/>
          <a:ln>
            <a:noFill/>
          </a:ln>
        </p:spPr>
      </p:pic>
      <p:pic>
        <p:nvPicPr>
          <p:cNvPr id="983" name="Google Shape;983;g2a7a8a8523b_0_529"/>
          <p:cNvPicPr preferRelativeResize="0"/>
          <p:nvPr/>
        </p:nvPicPr>
        <p:blipFill rotWithShape="1">
          <a:blip r:embed="rId4">
            <a:alphaModFix/>
          </a:blip>
          <a:srcRect/>
          <a:stretch/>
        </p:blipFill>
        <p:spPr>
          <a:xfrm>
            <a:off x="9489311" y="1069840"/>
            <a:ext cx="1507241" cy="2262432"/>
          </a:xfrm>
          <a:prstGeom prst="rect">
            <a:avLst/>
          </a:prstGeom>
          <a:noFill/>
          <a:ln>
            <a:noFill/>
          </a:ln>
        </p:spPr>
      </p:pic>
      <p:pic>
        <p:nvPicPr>
          <p:cNvPr id="984" name="Google Shape;984;g2a7a8a8523b_0_529"/>
          <p:cNvPicPr preferRelativeResize="0"/>
          <p:nvPr/>
        </p:nvPicPr>
        <p:blipFill rotWithShape="1">
          <a:blip r:embed="rId5">
            <a:alphaModFix/>
          </a:blip>
          <a:srcRect/>
          <a:stretch/>
        </p:blipFill>
        <p:spPr>
          <a:xfrm>
            <a:off x="3022067" y="1069840"/>
            <a:ext cx="1507241" cy="2262432"/>
          </a:xfrm>
          <a:prstGeom prst="rect">
            <a:avLst/>
          </a:prstGeom>
          <a:noFill/>
          <a:ln>
            <a:noFill/>
          </a:ln>
        </p:spPr>
      </p:pic>
      <p:grpSp>
        <p:nvGrpSpPr>
          <p:cNvPr id="985" name="Google Shape;985;g2a7a8a8523b_0_529"/>
          <p:cNvGrpSpPr/>
          <p:nvPr/>
        </p:nvGrpSpPr>
        <p:grpSpPr>
          <a:xfrm>
            <a:off x="5171852" y="1069840"/>
            <a:ext cx="1507241" cy="2262432"/>
            <a:chOff x="6819069" y="1166566"/>
            <a:chExt cx="1507241" cy="2262432"/>
          </a:xfrm>
        </p:grpSpPr>
        <p:pic>
          <p:nvPicPr>
            <p:cNvPr id="986" name="Google Shape;986;g2a7a8a8523b_0_529"/>
            <p:cNvPicPr preferRelativeResize="0"/>
            <p:nvPr/>
          </p:nvPicPr>
          <p:blipFill rotWithShape="1">
            <a:blip r:embed="rId6">
              <a:alphaModFix/>
            </a:blip>
            <a:srcRect/>
            <a:stretch/>
          </p:blipFill>
          <p:spPr>
            <a:xfrm>
              <a:off x="6819069" y="1166566"/>
              <a:ext cx="1507241" cy="2262432"/>
            </a:xfrm>
            <a:prstGeom prst="rect">
              <a:avLst/>
            </a:prstGeom>
            <a:noFill/>
            <a:ln>
              <a:noFill/>
            </a:ln>
          </p:spPr>
        </p:pic>
        <p:sp>
          <p:nvSpPr>
            <p:cNvPr id="987" name="Google Shape;987;g2a7a8a8523b_0_529"/>
            <p:cNvSpPr/>
            <p:nvPr/>
          </p:nvSpPr>
          <p:spPr>
            <a:xfrm>
              <a:off x="7025053" y="2893629"/>
              <a:ext cx="1095300" cy="423600"/>
            </a:xfrm>
            <a:prstGeom prst="rect">
              <a:avLst/>
            </a:prstGeom>
            <a:solidFill>
              <a:srgbClr val="D8EA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UIUX Designer</a:t>
              </a:r>
              <a:endParaRPr/>
            </a:p>
          </p:txBody>
        </p:sp>
      </p:grpSp>
      <p:grpSp>
        <p:nvGrpSpPr>
          <p:cNvPr id="988" name="Google Shape;988;g2a7a8a8523b_0_529"/>
          <p:cNvGrpSpPr/>
          <p:nvPr/>
        </p:nvGrpSpPr>
        <p:grpSpPr>
          <a:xfrm>
            <a:off x="7327958" y="1069854"/>
            <a:ext cx="1507241" cy="2262432"/>
            <a:chOff x="7175558" y="1527054"/>
            <a:chExt cx="1507241" cy="2262432"/>
          </a:xfrm>
        </p:grpSpPr>
        <p:pic>
          <p:nvPicPr>
            <p:cNvPr id="989" name="Google Shape;989;g2a7a8a8523b_0_529"/>
            <p:cNvPicPr preferRelativeResize="0"/>
            <p:nvPr/>
          </p:nvPicPr>
          <p:blipFill rotWithShape="1">
            <a:blip r:embed="rId7">
              <a:alphaModFix/>
            </a:blip>
            <a:srcRect/>
            <a:stretch/>
          </p:blipFill>
          <p:spPr>
            <a:xfrm>
              <a:off x="7175558" y="1527054"/>
              <a:ext cx="1507241" cy="2262432"/>
            </a:xfrm>
            <a:prstGeom prst="rect">
              <a:avLst/>
            </a:prstGeom>
            <a:noFill/>
            <a:ln>
              <a:noFill/>
            </a:ln>
          </p:spPr>
        </p:pic>
        <p:sp>
          <p:nvSpPr>
            <p:cNvPr id="990" name="Google Shape;990;g2a7a8a8523b_0_529"/>
            <p:cNvSpPr/>
            <p:nvPr/>
          </p:nvSpPr>
          <p:spPr>
            <a:xfrm>
              <a:off x="7358150" y="3313675"/>
              <a:ext cx="1149300" cy="399600"/>
            </a:xfrm>
            <a:prstGeom prst="rect">
              <a:avLst/>
            </a:prstGeom>
            <a:solidFill>
              <a:srgbClr val="EEEA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Roboto"/>
                  <a:ea typeface="Roboto"/>
                  <a:cs typeface="Roboto"/>
                  <a:sym typeface="Roboto"/>
                </a:rPr>
                <a:t>Tester</a:t>
              </a:r>
              <a:endParaRPr sz="1600" b="1">
                <a:latin typeface="Roboto"/>
                <a:ea typeface="Roboto"/>
                <a:cs typeface="Roboto"/>
                <a:sym typeface="Roboto"/>
              </a:endParaRPr>
            </a:p>
          </p:txBody>
        </p:sp>
      </p:grpSp>
      <p:sp>
        <p:nvSpPr>
          <p:cNvPr id="991" name="Google Shape;991;g2a7a8a8523b_0_529"/>
          <p:cNvSpPr txBox="1"/>
          <p:nvPr/>
        </p:nvSpPr>
        <p:spPr>
          <a:xfrm>
            <a:off x="953675" y="3967550"/>
            <a:ext cx="10121700" cy="14355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900"/>
              <a:buFont typeface="Arial"/>
              <a:buNone/>
            </a:pPr>
            <a:r>
              <a:rPr lang="en-US" sz="1700" b="1">
                <a:latin typeface="Exo"/>
                <a:ea typeface="Exo"/>
                <a:cs typeface="Exo"/>
                <a:sym typeface="Exo"/>
              </a:rPr>
              <a:t>NHIỀU NHÓM CÔNG VIỆC MỚI CÓ LỢI THẾ CẠNH TRANH CAO</a:t>
            </a:r>
            <a:r>
              <a:rPr lang="en-US" sz="1700" b="1" i="0" u="none" strike="noStrike" cap="none">
                <a:solidFill>
                  <a:srgbClr val="000000"/>
                </a:solidFill>
                <a:latin typeface="Exo"/>
                <a:ea typeface="Exo"/>
                <a:cs typeface="Exo"/>
                <a:sym typeface="Exo"/>
              </a:rPr>
              <a:t> - </a:t>
            </a:r>
            <a:r>
              <a:rPr lang="en-US" sz="1700">
                <a:latin typeface="Exo"/>
                <a:ea typeface="Exo"/>
                <a:cs typeface="Exo"/>
                <a:sym typeface="Exo"/>
              </a:rPr>
              <a:t>Thị trường CNTT ngày một phát triển và có tính chuyên môn hóa cao. Xuất hiện nhiều nhóm công việc mới ưu tiên sinh viên lĩnh vực CNTT. Trong đó có UI - UX. </a:t>
            </a:r>
            <a:endParaRPr sz="1700">
              <a:latin typeface="Exo"/>
              <a:ea typeface="Exo"/>
              <a:cs typeface="Exo"/>
              <a:sym typeface="Ex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grpSp>
        <p:nvGrpSpPr>
          <p:cNvPr id="997" name="Google Shape;997;g2a7a8a8523b_0_543"/>
          <p:cNvGrpSpPr/>
          <p:nvPr/>
        </p:nvGrpSpPr>
        <p:grpSpPr>
          <a:xfrm>
            <a:off x="-26925" y="1181703"/>
            <a:ext cx="7040200" cy="227357"/>
            <a:chOff x="-820682" y="1172047"/>
            <a:chExt cx="7831146" cy="252900"/>
          </a:xfrm>
        </p:grpSpPr>
        <p:cxnSp>
          <p:nvCxnSpPr>
            <p:cNvPr id="998" name="Google Shape;998;g2a7a8a8523b_0_543"/>
            <p:cNvCxnSpPr/>
            <p:nvPr/>
          </p:nvCxnSpPr>
          <p:spPr>
            <a:xfrm>
              <a:off x="-820682" y="1304844"/>
              <a:ext cx="7581900" cy="0"/>
            </a:xfrm>
            <a:prstGeom prst="straightConnector1">
              <a:avLst/>
            </a:prstGeom>
            <a:noFill/>
            <a:ln w="28575" cap="flat" cmpd="sng">
              <a:solidFill>
                <a:srgbClr val="E31F26"/>
              </a:solidFill>
              <a:prstDash val="solid"/>
              <a:miter lim="800000"/>
              <a:headEnd type="none" w="sm" len="sm"/>
              <a:tailEnd type="none" w="sm" len="sm"/>
            </a:ln>
          </p:spPr>
        </p:cxnSp>
        <p:sp>
          <p:nvSpPr>
            <p:cNvPr id="999" name="Google Shape;999;g2a7a8a8523b_0_543"/>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g2a7a8a8523b_0_543"/>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01" name="Google Shape;1001;g2a7a8a8523b_0_543"/>
          <p:cNvSpPr txBox="1"/>
          <p:nvPr/>
        </p:nvSpPr>
        <p:spPr>
          <a:xfrm>
            <a:off x="130350" y="358800"/>
            <a:ext cx="82824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400" b="1" i="0" u="none" strike="noStrike" cap="none">
                <a:solidFill>
                  <a:srgbClr val="000000"/>
                </a:solidFill>
                <a:latin typeface="Exo"/>
                <a:ea typeface="Exo"/>
                <a:cs typeface="Exo"/>
                <a:sym typeface="Exo"/>
              </a:rPr>
              <a:t>MINDX CÓ CHƯƠNG TRÌNH ĐÀO TẠO </a:t>
            </a:r>
            <a:r>
              <a:rPr lang="en-US" sz="2400" b="1" i="0" u="none" strike="noStrike" cap="none">
                <a:solidFill>
                  <a:srgbClr val="E31F26"/>
                </a:solidFill>
                <a:latin typeface="Exo"/>
                <a:ea typeface="Exo"/>
                <a:cs typeface="Exo"/>
                <a:sym typeface="Exo"/>
              </a:rPr>
              <a:t>SÁT NHẤT</a:t>
            </a:r>
            <a:r>
              <a:rPr lang="en-US" sz="2400" b="1" i="0" u="none" strike="noStrike" cap="none">
                <a:solidFill>
                  <a:srgbClr val="000000"/>
                </a:solidFill>
                <a:latin typeface="Exo"/>
                <a:ea typeface="Exo"/>
                <a:cs typeface="Exo"/>
                <a:sym typeface="Exo"/>
              </a:rPr>
              <a:t> VỚI </a:t>
            </a:r>
            <a:endParaRPr sz="2400" b="1" i="0" u="none" strike="noStrike" cap="none">
              <a:solidFill>
                <a:srgbClr val="000000"/>
              </a:solidFill>
              <a:latin typeface="Exo"/>
              <a:ea typeface="Exo"/>
              <a:cs typeface="Exo"/>
              <a:sym typeface="Exo"/>
            </a:endParaRPr>
          </a:p>
          <a:p>
            <a:pPr marL="0" marR="0" lvl="0" indent="0" algn="l" rtl="0">
              <a:lnSpc>
                <a:spcPct val="100000"/>
              </a:lnSpc>
              <a:spcBef>
                <a:spcPts val="0"/>
              </a:spcBef>
              <a:spcAft>
                <a:spcPts val="0"/>
              </a:spcAft>
              <a:buClr>
                <a:srgbClr val="000000"/>
              </a:buClr>
              <a:buSzPts val="4000"/>
              <a:buFont typeface="Arial"/>
              <a:buNone/>
            </a:pPr>
            <a:r>
              <a:rPr lang="en-US" sz="2400" b="1" i="0" u="none" strike="noStrike" cap="none">
                <a:solidFill>
                  <a:srgbClr val="E31F26"/>
                </a:solidFill>
                <a:latin typeface="Exo"/>
                <a:ea typeface="Exo"/>
                <a:cs typeface="Exo"/>
                <a:sym typeface="Exo"/>
              </a:rPr>
              <a:t>YÊU CẦU THỊ TRƯỜNG</a:t>
            </a:r>
            <a:r>
              <a:rPr lang="en-US" sz="2400" b="1" i="0" u="none" strike="noStrike" cap="none">
                <a:solidFill>
                  <a:srgbClr val="000000"/>
                </a:solidFill>
                <a:latin typeface="Exo"/>
                <a:ea typeface="Exo"/>
                <a:cs typeface="Exo"/>
                <a:sym typeface="Exo"/>
              </a:rPr>
              <a:t> CHO VỊ TRÍ </a:t>
            </a:r>
            <a:r>
              <a:rPr lang="en-US" sz="2400" b="1">
                <a:solidFill>
                  <a:srgbClr val="E31F26"/>
                </a:solidFill>
                <a:latin typeface="Exo"/>
                <a:ea typeface="Exo"/>
                <a:cs typeface="Exo"/>
                <a:sym typeface="Exo"/>
              </a:rPr>
              <a:t>UI - UX Designer</a:t>
            </a:r>
            <a:endParaRPr sz="100" b="0" i="0" u="none" strike="noStrike" cap="none">
              <a:solidFill>
                <a:srgbClr val="E31F26"/>
              </a:solidFill>
              <a:latin typeface="Arial"/>
              <a:ea typeface="Arial"/>
              <a:cs typeface="Arial"/>
              <a:sym typeface="Arial"/>
            </a:endParaRPr>
          </a:p>
        </p:txBody>
      </p:sp>
      <p:sp>
        <p:nvSpPr>
          <p:cNvPr id="1002" name="Google Shape;1002;g2a7a8a8523b_0_543"/>
          <p:cNvSpPr/>
          <p:nvPr/>
        </p:nvSpPr>
        <p:spPr>
          <a:xfrm>
            <a:off x="2690300" y="1695575"/>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KHUNG NĂNG LỰC NHÀ TUYỂN DỤNG YÊU CẦU</a:t>
            </a:r>
            <a:endParaRPr sz="1400" b="1" i="0" u="none" strike="noStrike" cap="none">
              <a:solidFill>
                <a:schemeClr val="lt1"/>
              </a:solidFill>
              <a:latin typeface="Exo"/>
              <a:ea typeface="Exo"/>
              <a:cs typeface="Exo"/>
              <a:sym typeface="Exo"/>
            </a:endParaRPr>
          </a:p>
        </p:txBody>
      </p:sp>
      <p:sp>
        <p:nvSpPr>
          <p:cNvPr id="1003" name="Google Shape;1003;g2a7a8a8523b_0_543"/>
          <p:cNvSpPr/>
          <p:nvPr/>
        </p:nvSpPr>
        <p:spPr>
          <a:xfrm>
            <a:off x="7981150" y="1695575"/>
            <a:ext cx="2657700" cy="688500"/>
          </a:xfrm>
          <a:prstGeom prst="roundRect">
            <a:avLst>
              <a:gd name="adj" fmla="val 16667"/>
            </a:avLst>
          </a:prstGeom>
          <a:solidFill>
            <a:srgbClr val="E31F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Exo"/>
                <a:ea typeface="Exo"/>
                <a:cs typeface="Exo"/>
                <a:sym typeface="Exo"/>
              </a:rPr>
              <a:t>KHUNG NĂNG LỰC HỌC VIÊN MINDX</a:t>
            </a:r>
            <a:endParaRPr sz="1400" b="1" i="0" u="none" strike="noStrike" cap="none">
              <a:solidFill>
                <a:schemeClr val="lt1"/>
              </a:solidFill>
              <a:latin typeface="Exo"/>
              <a:ea typeface="Exo"/>
              <a:cs typeface="Exo"/>
              <a:sym typeface="Exo"/>
            </a:endParaRPr>
          </a:p>
        </p:txBody>
      </p:sp>
      <p:sp>
        <p:nvSpPr>
          <p:cNvPr id="1004" name="Google Shape;1004;g2a7a8a8523b_0_543"/>
          <p:cNvSpPr/>
          <p:nvPr/>
        </p:nvSpPr>
        <p:spPr>
          <a:xfrm>
            <a:off x="772450" y="2803675"/>
            <a:ext cx="1473498" cy="42141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TRÌNH ĐỘ</a:t>
            </a:r>
            <a:endParaRPr sz="1400" b="1" i="0" u="none" strike="noStrike" cap="none">
              <a:solidFill>
                <a:srgbClr val="000000"/>
              </a:solidFill>
              <a:latin typeface="Exo"/>
              <a:ea typeface="Exo"/>
              <a:cs typeface="Exo"/>
              <a:sym typeface="Exo"/>
            </a:endParaRPr>
          </a:p>
        </p:txBody>
      </p:sp>
      <p:sp>
        <p:nvSpPr>
          <p:cNvPr id="1005" name="Google Shape;1005;g2a7a8a8523b_0_543"/>
          <p:cNvSpPr/>
          <p:nvPr/>
        </p:nvSpPr>
        <p:spPr>
          <a:xfrm>
            <a:off x="772450" y="4017375"/>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MUST HAVE</a:t>
            </a:r>
            <a:endParaRPr sz="1400" b="1" i="0" u="none" strike="noStrike" cap="none">
              <a:solidFill>
                <a:srgbClr val="000000"/>
              </a:solidFill>
              <a:latin typeface="Exo"/>
              <a:ea typeface="Exo"/>
              <a:cs typeface="Exo"/>
              <a:sym typeface="Exo"/>
            </a:endParaRPr>
          </a:p>
        </p:txBody>
      </p:sp>
      <p:sp>
        <p:nvSpPr>
          <p:cNvPr id="1006" name="Google Shape;1006;g2a7a8a8523b_0_543"/>
          <p:cNvSpPr/>
          <p:nvPr/>
        </p:nvSpPr>
        <p:spPr>
          <a:xfrm>
            <a:off x="2458025" y="2603550"/>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Sinh viên năm cuối hoặc đã tốt nghiệp chương trình đào tạo </a:t>
            </a:r>
            <a:r>
              <a:rPr lang="en-US">
                <a:latin typeface="Exo"/>
                <a:ea typeface="Exo"/>
                <a:cs typeface="Exo"/>
                <a:sym typeface="Exo"/>
              </a:rPr>
              <a:t>các nhóm ngành.</a:t>
            </a:r>
            <a:endParaRPr sz="1400" b="0" i="0" u="none" strike="noStrike" cap="none">
              <a:solidFill>
                <a:srgbClr val="000000"/>
              </a:solidFill>
              <a:latin typeface="Exo"/>
              <a:ea typeface="Exo"/>
              <a:cs typeface="Exo"/>
              <a:sym typeface="Exo"/>
            </a:endParaRPr>
          </a:p>
        </p:txBody>
      </p:sp>
      <p:sp>
        <p:nvSpPr>
          <p:cNvPr id="1007" name="Google Shape;1007;g2a7a8a8523b_0_543"/>
          <p:cNvSpPr/>
          <p:nvPr/>
        </p:nvSpPr>
        <p:spPr>
          <a:xfrm>
            <a:off x="787250" y="5511899"/>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PREFERED</a:t>
            </a:r>
            <a:endParaRPr sz="1400" b="1" i="0" u="none" strike="noStrike" cap="none">
              <a:solidFill>
                <a:srgbClr val="000000"/>
              </a:solidFill>
              <a:latin typeface="Exo"/>
              <a:ea typeface="Exo"/>
              <a:cs typeface="Exo"/>
              <a:sym typeface="Exo"/>
            </a:endParaRPr>
          </a:p>
        </p:txBody>
      </p:sp>
      <p:sp>
        <p:nvSpPr>
          <p:cNvPr id="1008" name="Google Shape;1008;g2a7a8a8523b_0_543"/>
          <p:cNvSpPr/>
          <p:nvPr/>
        </p:nvSpPr>
        <p:spPr>
          <a:xfrm>
            <a:off x="2458025" y="3503500"/>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1 - </a:t>
            </a:r>
            <a:r>
              <a:rPr lang="en-US">
                <a:latin typeface="Exo"/>
                <a:ea typeface="Exo"/>
                <a:cs typeface="Exo"/>
                <a:sym typeface="Exo"/>
              </a:rPr>
              <a:t>Có kiến thức tốt về UI/UX, design system, wireframes, flow và am hiểu các xu thế UI/UX</a:t>
            </a:r>
            <a:endParaRPr sz="1400" b="0" i="0" u="none" strike="noStrike" cap="none">
              <a:solidFill>
                <a:srgbClr val="000000"/>
              </a:solidFill>
              <a:latin typeface="Exo"/>
              <a:ea typeface="Exo"/>
              <a:cs typeface="Exo"/>
              <a:sym typeface="Exo"/>
            </a:endParaRPr>
          </a:p>
        </p:txBody>
      </p:sp>
      <p:sp>
        <p:nvSpPr>
          <p:cNvPr id="1009" name="Google Shape;1009;g2a7a8a8523b_0_543"/>
          <p:cNvSpPr/>
          <p:nvPr/>
        </p:nvSpPr>
        <p:spPr>
          <a:xfrm>
            <a:off x="2458025" y="5050200"/>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atin typeface="Exo"/>
                <a:ea typeface="Exo"/>
                <a:cs typeface="Exo"/>
                <a:sym typeface="Exo"/>
              </a:rPr>
              <a:t>1 - Có kiến thức về HTML, CSS và JavaScript</a:t>
            </a:r>
            <a:endParaRPr sz="1400" b="0" i="0" u="none" strike="noStrike" cap="none">
              <a:solidFill>
                <a:srgbClr val="000000"/>
              </a:solidFill>
              <a:latin typeface="Exo"/>
              <a:ea typeface="Exo"/>
              <a:cs typeface="Exo"/>
              <a:sym typeface="Exo"/>
            </a:endParaRPr>
          </a:p>
        </p:txBody>
      </p:sp>
      <p:sp>
        <p:nvSpPr>
          <p:cNvPr id="1010" name="Google Shape;1010;g2a7a8a8523b_0_543"/>
          <p:cNvSpPr/>
          <p:nvPr/>
        </p:nvSpPr>
        <p:spPr>
          <a:xfrm>
            <a:off x="2458025" y="5881200"/>
            <a:ext cx="3203100" cy="5232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atin typeface="Exo"/>
                <a:ea typeface="Exo"/>
                <a:cs typeface="Exo"/>
                <a:sym typeface="Exo"/>
              </a:rPr>
              <a:t>2 - Có kinh nghiệm graphic design</a:t>
            </a:r>
            <a:endParaRPr sz="1400" b="0" i="0" u="none" strike="noStrike" cap="none">
              <a:solidFill>
                <a:srgbClr val="000000"/>
              </a:solidFill>
              <a:latin typeface="Exo"/>
              <a:ea typeface="Exo"/>
              <a:cs typeface="Exo"/>
              <a:sym typeface="Exo"/>
            </a:endParaRPr>
          </a:p>
        </p:txBody>
      </p:sp>
      <p:sp>
        <p:nvSpPr>
          <p:cNvPr id="1011" name="Google Shape;1011;g2a7a8a8523b_0_543"/>
          <p:cNvSpPr/>
          <p:nvPr/>
        </p:nvSpPr>
        <p:spPr>
          <a:xfrm>
            <a:off x="2458025" y="43231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solidFill>
                  <a:schemeClr val="dk1"/>
                </a:solidFill>
                <a:latin typeface="Exo"/>
                <a:ea typeface="Exo"/>
                <a:cs typeface="Exo"/>
                <a:sym typeface="Exo"/>
              </a:rPr>
              <a:t>2 - Có khả năng sử dụng công cụ Figma trong thiết kế giao diện</a:t>
            </a:r>
            <a:endParaRPr>
              <a:solidFill>
                <a:schemeClr val="dk1"/>
              </a:solidFill>
              <a:latin typeface="Exo"/>
              <a:ea typeface="Exo"/>
              <a:cs typeface="Exo"/>
              <a:sym typeface="Exo"/>
            </a:endParaRPr>
          </a:p>
        </p:txBody>
      </p:sp>
      <p:cxnSp>
        <p:nvCxnSpPr>
          <p:cNvPr id="1012" name="Google Shape;1012;g2a7a8a8523b_0_543"/>
          <p:cNvCxnSpPr>
            <a:stCxn id="1005" idx="0"/>
            <a:endCxn id="1008" idx="1"/>
          </p:cNvCxnSpPr>
          <p:nvPr/>
        </p:nvCxnSpPr>
        <p:spPr>
          <a:xfrm rot="-5400000">
            <a:off x="1898899" y="3458175"/>
            <a:ext cx="169500" cy="948900"/>
          </a:xfrm>
          <a:prstGeom prst="bentConnector2">
            <a:avLst/>
          </a:prstGeom>
          <a:noFill/>
          <a:ln w="9525" cap="flat" cmpd="sng">
            <a:solidFill>
              <a:schemeClr val="dk2"/>
            </a:solidFill>
            <a:prstDash val="solid"/>
            <a:round/>
            <a:headEnd type="none" w="sm" len="sm"/>
            <a:tailEnd type="none" w="sm" len="sm"/>
          </a:ln>
        </p:spPr>
      </p:cxnSp>
      <p:cxnSp>
        <p:nvCxnSpPr>
          <p:cNvPr id="1013" name="Google Shape;1013;g2a7a8a8523b_0_543"/>
          <p:cNvCxnSpPr>
            <a:stCxn id="1005" idx="2"/>
            <a:endCxn id="1011" idx="1"/>
          </p:cNvCxnSpPr>
          <p:nvPr/>
        </p:nvCxnSpPr>
        <p:spPr>
          <a:xfrm rot="-5400000" flipH="1">
            <a:off x="1931299" y="4073715"/>
            <a:ext cx="104700" cy="948900"/>
          </a:xfrm>
          <a:prstGeom prst="bentConnector2">
            <a:avLst/>
          </a:prstGeom>
          <a:noFill/>
          <a:ln w="9525" cap="flat" cmpd="sng">
            <a:solidFill>
              <a:schemeClr val="dk2"/>
            </a:solidFill>
            <a:prstDash val="solid"/>
            <a:round/>
            <a:headEnd type="none" w="sm" len="sm"/>
            <a:tailEnd type="none" w="sm" len="sm"/>
          </a:ln>
        </p:spPr>
      </p:cxnSp>
      <p:cxnSp>
        <p:nvCxnSpPr>
          <p:cNvPr id="1014" name="Google Shape;1014;g2a7a8a8523b_0_543"/>
          <p:cNvCxnSpPr>
            <a:stCxn id="1007" idx="0"/>
            <a:endCxn id="1009" idx="1"/>
          </p:cNvCxnSpPr>
          <p:nvPr/>
        </p:nvCxnSpPr>
        <p:spPr>
          <a:xfrm rot="-5400000">
            <a:off x="1932299" y="4986299"/>
            <a:ext cx="117300" cy="933900"/>
          </a:xfrm>
          <a:prstGeom prst="bentConnector2">
            <a:avLst/>
          </a:prstGeom>
          <a:noFill/>
          <a:ln w="9525" cap="flat" cmpd="sng">
            <a:solidFill>
              <a:schemeClr val="dk2"/>
            </a:solidFill>
            <a:prstDash val="solid"/>
            <a:round/>
            <a:headEnd type="none" w="sm" len="sm"/>
            <a:tailEnd type="none" w="sm" len="sm"/>
          </a:ln>
        </p:spPr>
      </p:cxnSp>
      <p:cxnSp>
        <p:nvCxnSpPr>
          <p:cNvPr id="1015" name="Google Shape;1015;g2a7a8a8523b_0_543"/>
          <p:cNvCxnSpPr>
            <a:stCxn id="1007" idx="2"/>
            <a:endCxn id="1010" idx="1"/>
          </p:cNvCxnSpPr>
          <p:nvPr/>
        </p:nvCxnSpPr>
        <p:spPr>
          <a:xfrm rot="-5400000" flipH="1">
            <a:off x="1914749" y="5599589"/>
            <a:ext cx="152400" cy="933900"/>
          </a:xfrm>
          <a:prstGeom prst="bentConnector2">
            <a:avLst/>
          </a:prstGeom>
          <a:noFill/>
          <a:ln w="9525" cap="flat" cmpd="sng">
            <a:solidFill>
              <a:schemeClr val="dk2"/>
            </a:solidFill>
            <a:prstDash val="solid"/>
            <a:round/>
            <a:headEnd type="none" w="sm" len="sm"/>
            <a:tailEnd type="none" w="sm" len="sm"/>
          </a:ln>
        </p:spPr>
      </p:cxnSp>
      <p:sp>
        <p:nvSpPr>
          <p:cNvPr id="1016" name="Google Shape;1016;g2a7a8a8523b_0_543"/>
          <p:cNvSpPr/>
          <p:nvPr/>
        </p:nvSpPr>
        <p:spPr>
          <a:xfrm>
            <a:off x="6447075" y="4061575"/>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MUST HAVE</a:t>
            </a:r>
            <a:endParaRPr sz="1400" b="1" i="0" u="none" strike="noStrike" cap="none">
              <a:solidFill>
                <a:srgbClr val="000000"/>
              </a:solidFill>
              <a:latin typeface="Exo"/>
              <a:ea typeface="Exo"/>
              <a:cs typeface="Exo"/>
              <a:sym typeface="Exo"/>
            </a:endParaRPr>
          </a:p>
        </p:txBody>
      </p:sp>
      <p:sp>
        <p:nvSpPr>
          <p:cNvPr id="1017" name="Google Shape;1017;g2a7a8a8523b_0_543"/>
          <p:cNvSpPr/>
          <p:nvPr/>
        </p:nvSpPr>
        <p:spPr>
          <a:xfrm>
            <a:off x="6461875" y="5556099"/>
            <a:ext cx="1473498" cy="47844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PREFERED</a:t>
            </a:r>
            <a:endParaRPr sz="1400" b="1" i="0" u="none" strike="noStrike" cap="none">
              <a:solidFill>
                <a:srgbClr val="000000"/>
              </a:solidFill>
              <a:latin typeface="Exo"/>
              <a:ea typeface="Exo"/>
              <a:cs typeface="Exo"/>
              <a:sym typeface="Exo"/>
            </a:endParaRPr>
          </a:p>
        </p:txBody>
      </p:sp>
      <p:cxnSp>
        <p:nvCxnSpPr>
          <p:cNvPr id="1018" name="Google Shape;1018;g2a7a8a8523b_0_543"/>
          <p:cNvCxnSpPr>
            <a:stCxn id="1016" idx="0"/>
            <a:endCxn id="1019" idx="1"/>
          </p:cNvCxnSpPr>
          <p:nvPr/>
        </p:nvCxnSpPr>
        <p:spPr>
          <a:xfrm rot="-5400000">
            <a:off x="7606974" y="3535825"/>
            <a:ext cx="102600" cy="948900"/>
          </a:xfrm>
          <a:prstGeom prst="bentConnector2">
            <a:avLst/>
          </a:prstGeom>
          <a:noFill/>
          <a:ln w="9525" cap="flat" cmpd="sng">
            <a:solidFill>
              <a:schemeClr val="dk2"/>
            </a:solidFill>
            <a:prstDash val="solid"/>
            <a:round/>
            <a:headEnd type="none" w="sm" len="sm"/>
            <a:tailEnd type="none" w="sm" len="sm"/>
          </a:ln>
        </p:spPr>
      </p:cxnSp>
      <p:cxnSp>
        <p:nvCxnSpPr>
          <p:cNvPr id="1020" name="Google Shape;1020;g2a7a8a8523b_0_543"/>
          <p:cNvCxnSpPr>
            <a:stCxn id="1016" idx="2"/>
            <a:endCxn id="1021" idx="1"/>
          </p:cNvCxnSpPr>
          <p:nvPr/>
        </p:nvCxnSpPr>
        <p:spPr>
          <a:xfrm rot="-5400000" flipH="1">
            <a:off x="7605924" y="4117915"/>
            <a:ext cx="104700" cy="948900"/>
          </a:xfrm>
          <a:prstGeom prst="bentConnector2">
            <a:avLst/>
          </a:prstGeom>
          <a:noFill/>
          <a:ln w="9525" cap="flat" cmpd="sng">
            <a:solidFill>
              <a:schemeClr val="dk2"/>
            </a:solidFill>
            <a:prstDash val="solid"/>
            <a:round/>
            <a:headEnd type="none" w="sm" len="sm"/>
            <a:tailEnd type="none" w="sm" len="sm"/>
          </a:ln>
        </p:spPr>
      </p:cxnSp>
      <p:sp>
        <p:nvSpPr>
          <p:cNvPr id="1022" name="Google Shape;1022;g2a7a8a8523b_0_543"/>
          <p:cNvSpPr/>
          <p:nvPr/>
        </p:nvSpPr>
        <p:spPr>
          <a:xfrm>
            <a:off x="6461875" y="2817413"/>
            <a:ext cx="1473498" cy="42141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Exo"/>
                <a:ea typeface="Exo"/>
                <a:cs typeface="Exo"/>
                <a:sym typeface="Exo"/>
              </a:rPr>
              <a:t>TRÌNH ĐỘ</a:t>
            </a:r>
            <a:endParaRPr sz="1400" b="1" i="0" u="none" strike="noStrike" cap="none">
              <a:solidFill>
                <a:srgbClr val="000000"/>
              </a:solidFill>
              <a:latin typeface="Exo"/>
              <a:ea typeface="Exo"/>
              <a:cs typeface="Exo"/>
              <a:sym typeface="Exo"/>
            </a:endParaRPr>
          </a:p>
        </p:txBody>
      </p:sp>
      <p:sp>
        <p:nvSpPr>
          <p:cNvPr id="1023" name="Google Shape;1023;g2a7a8a8523b_0_543"/>
          <p:cNvSpPr/>
          <p:nvPr/>
        </p:nvSpPr>
        <p:spPr>
          <a:xfrm>
            <a:off x="8147450" y="2617288"/>
            <a:ext cx="3203100" cy="8310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Sinh viên năm cuối hoặc đã tốt nghiệp chương trình đào tạo </a:t>
            </a:r>
            <a:r>
              <a:rPr lang="en-US">
                <a:latin typeface="Exo"/>
                <a:ea typeface="Exo"/>
                <a:cs typeface="Exo"/>
                <a:sym typeface="Exo"/>
              </a:rPr>
              <a:t>các nhóm ngành.</a:t>
            </a:r>
            <a:endParaRPr sz="1400" b="0" i="0" u="none" strike="noStrike" cap="none">
              <a:solidFill>
                <a:srgbClr val="000000"/>
              </a:solidFill>
              <a:latin typeface="Exo"/>
              <a:ea typeface="Exo"/>
              <a:cs typeface="Exo"/>
              <a:sym typeface="Exo"/>
            </a:endParaRPr>
          </a:p>
        </p:txBody>
      </p:sp>
      <p:sp>
        <p:nvSpPr>
          <p:cNvPr id="1024" name="Google Shape;1024;g2a7a8a8523b_0_543"/>
          <p:cNvSpPr/>
          <p:nvPr/>
        </p:nvSpPr>
        <p:spPr>
          <a:xfrm>
            <a:off x="8147450" y="3584200"/>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Exo"/>
                <a:ea typeface="Exo"/>
                <a:cs typeface="Exo"/>
                <a:sym typeface="Exo"/>
              </a:rPr>
              <a:t>1 - </a:t>
            </a:r>
            <a:r>
              <a:rPr lang="en-US">
                <a:latin typeface="Exo"/>
                <a:ea typeface="Exo"/>
                <a:cs typeface="Exo"/>
                <a:sym typeface="Exo"/>
              </a:rPr>
              <a:t>Có kiến thức tốt về UI/UX, design system, wireframes, flow và am hiểu các xu thế UI/UX</a:t>
            </a:r>
            <a:endParaRPr sz="1400" b="0" i="0" u="none" strike="noStrike" cap="none">
              <a:solidFill>
                <a:srgbClr val="000000"/>
              </a:solidFill>
              <a:latin typeface="Exo"/>
              <a:ea typeface="Exo"/>
              <a:cs typeface="Exo"/>
              <a:sym typeface="Exo"/>
            </a:endParaRPr>
          </a:p>
        </p:txBody>
      </p:sp>
      <p:sp>
        <p:nvSpPr>
          <p:cNvPr id="1025" name="Google Shape;1025;g2a7a8a8523b_0_543"/>
          <p:cNvSpPr/>
          <p:nvPr/>
        </p:nvSpPr>
        <p:spPr>
          <a:xfrm>
            <a:off x="8147450" y="4403800"/>
            <a:ext cx="3203100" cy="5547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solidFill>
                  <a:schemeClr val="dk1"/>
                </a:solidFill>
                <a:latin typeface="Exo"/>
                <a:ea typeface="Exo"/>
                <a:cs typeface="Exo"/>
                <a:sym typeface="Exo"/>
              </a:rPr>
              <a:t>2 - Có khả năng sử dụng công cụ Figma trong thiết kế giao diện</a:t>
            </a:r>
            <a:endParaRPr>
              <a:solidFill>
                <a:schemeClr val="dk1"/>
              </a:solidFill>
              <a:latin typeface="Exo"/>
              <a:ea typeface="Exo"/>
              <a:cs typeface="Exo"/>
              <a:sym typeface="Exo"/>
            </a:endParaRPr>
          </a:p>
        </p:txBody>
      </p:sp>
      <p:sp>
        <p:nvSpPr>
          <p:cNvPr id="1026" name="Google Shape;1026;g2a7a8a8523b_0_543"/>
          <p:cNvSpPr/>
          <p:nvPr/>
        </p:nvSpPr>
        <p:spPr>
          <a:xfrm>
            <a:off x="8147450" y="5472825"/>
            <a:ext cx="3203100" cy="688500"/>
          </a:xfrm>
          <a:prstGeom prst="rect">
            <a:avLst/>
          </a:prstGeom>
          <a:solidFill>
            <a:schemeClr val="lt1"/>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atin typeface="Exo"/>
                <a:ea typeface="Exo"/>
                <a:cs typeface="Exo"/>
                <a:sym typeface="Exo"/>
              </a:rPr>
              <a:t>1 - Có kiến thức về HTML, CSS và JavaScript</a:t>
            </a:r>
            <a:endParaRPr sz="1400" b="0" i="0" u="none" strike="noStrike" cap="none">
              <a:solidFill>
                <a:srgbClr val="000000"/>
              </a:solidFill>
              <a:latin typeface="Exo"/>
              <a:ea typeface="Exo"/>
              <a:cs typeface="Exo"/>
              <a:sym typeface="Ex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grpSp>
        <p:nvGrpSpPr>
          <p:cNvPr id="1032" name="Google Shape;1032;g2a7a8a8523b_0_577"/>
          <p:cNvGrpSpPr/>
          <p:nvPr/>
        </p:nvGrpSpPr>
        <p:grpSpPr>
          <a:xfrm>
            <a:off x="1233647" y="1880348"/>
            <a:ext cx="4933749" cy="1776150"/>
            <a:chOff x="1403113" y="3159233"/>
            <a:chExt cx="5259300" cy="1802100"/>
          </a:xfrm>
        </p:grpSpPr>
        <p:sp>
          <p:nvSpPr>
            <p:cNvPr id="1033" name="Google Shape;1033;g2a7a8a8523b_0_577"/>
            <p:cNvSpPr txBox="1"/>
            <p:nvPr/>
          </p:nvSpPr>
          <p:spPr>
            <a:xfrm>
              <a:off x="1403113" y="3159233"/>
              <a:ext cx="5259300" cy="1802100"/>
            </a:xfrm>
            <a:prstGeom prst="rect">
              <a:avLst/>
            </a:prstGeom>
            <a:noFill/>
            <a:ln>
              <a:noFill/>
            </a:ln>
          </p:spPr>
          <p:txBody>
            <a:bodyPr spcFirstLastPara="1" wrap="square" lIns="68575" tIns="34275" rIns="68575" bIns="34275" anchor="t" anchorCtr="0">
              <a:spAutoFit/>
            </a:bodyPr>
            <a:lstStyle/>
            <a:p>
              <a:pPr marL="342900" marR="0" lvl="0" indent="0" algn="just" rtl="0">
                <a:lnSpc>
                  <a:spcPct val="115000"/>
                </a:lnSpc>
                <a:spcBef>
                  <a:spcPts val="0"/>
                </a:spcBef>
                <a:spcAft>
                  <a:spcPts val="0"/>
                </a:spcAft>
                <a:buNone/>
              </a:pPr>
              <a:r>
                <a:rPr lang="en-US" b="1">
                  <a:solidFill>
                    <a:srgbClr val="000000"/>
                  </a:solidFill>
                  <a:latin typeface="Exo"/>
                  <a:ea typeface="Exo"/>
                  <a:cs typeface="Exo"/>
                  <a:sym typeface="Exo"/>
                </a:rPr>
                <a:t>Tư duy thiết kế cho doanh nghiệp</a:t>
              </a:r>
              <a:endParaRPr b="1">
                <a:solidFill>
                  <a:srgbClr val="000000"/>
                </a:solidFill>
                <a:latin typeface="Exo"/>
                <a:ea typeface="Exo"/>
                <a:cs typeface="Exo"/>
                <a:sym typeface="Exo"/>
              </a:endParaRPr>
            </a:p>
            <a:p>
              <a:pPr marL="457200" marR="0" lvl="0" indent="-304800" algn="just"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Bản thiết kế này có đang gây ảnh hưởng đến tỷ lệ chuyển đổi khách hàng của sản phẩm không?</a:t>
              </a:r>
              <a:endParaRPr sz="1200">
                <a:solidFill>
                  <a:srgbClr val="000000"/>
                </a:solidFill>
                <a:latin typeface="Exo"/>
                <a:ea typeface="Exo"/>
                <a:cs typeface="Exo"/>
                <a:sym typeface="Exo"/>
              </a:endParaRPr>
            </a:p>
            <a:p>
              <a:pPr marL="457200" marR="0" lvl="0" indent="-304800" algn="just"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Các business metrics cần biết và ảnh hưởng của bản thiết kế tới các metrics đó.</a:t>
              </a:r>
              <a:endParaRPr sz="1200">
                <a:solidFill>
                  <a:srgbClr val="000000"/>
                </a:solidFill>
                <a:latin typeface="Exo"/>
                <a:ea typeface="Exo"/>
                <a:cs typeface="Exo"/>
                <a:sym typeface="Exo"/>
              </a:endParaRPr>
            </a:p>
            <a:p>
              <a:pPr marL="457200" marR="0" lvl="0" indent="-304800" algn="just"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Cần thu thập các dữ liệu gì để cải tiến bản thiết kế, qua đó gia tăng tỷ lệ chuyển đổi khách hàng của sản phẩm?</a:t>
              </a:r>
              <a:endParaRPr sz="1200">
                <a:solidFill>
                  <a:srgbClr val="000000"/>
                </a:solidFill>
                <a:latin typeface="Exo"/>
                <a:ea typeface="Exo"/>
                <a:cs typeface="Exo"/>
                <a:sym typeface="Exo"/>
              </a:endParaRPr>
            </a:p>
            <a:p>
              <a:pPr marL="457200" marR="0" lvl="0" indent="-304800" algn="just"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Bản thiết kế đã đồng bộ với brand doanh nghiệp chưa?</a:t>
              </a:r>
              <a:endParaRPr sz="1200">
                <a:solidFill>
                  <a:srgbClr val="000000"/>
                </a:solidFill>
                <a:latin typeface="Exo"/>
                <a:ea typeface="Exo"/>
                <a:cs typeface="Exo"/>
                <a:sym typeface="Exo"/>
              </a:endParaRPr>
            </a:p>
          </p:txBody>
        </p:sp>
        <p:pic>
          <p:nvPicPr>
            <p:cNvPr id="1034" name="Google Shape;1034;g2a7a8a8523b_0_577"/>
            <p:cNvPicPr preferRelativeResize="0"/>
            <p:nvPr/>
          </p:nvPicPr>
          <p:blipFill>
            <a:blip r:embed="rId3">
              <a:alphaModFix/>
            </a:blip>
            <a:stretch>
              <a:fillRect/>
            </a:stretch>
          </p:blipFill>
          <p:spPr>
            <a:xfrm>
              <a:off x="1612096" y="3248809"/>
              <a:ext cx="105300" cy="190315"/>
            </a:xfrm>
            <a:prstGeom prst="rect">
              <a:avLst/>
            </a:prstGeom>
            <a:noFill/>
            <a:ln>
              <a:noFill/>
            </a:ln>
          </p:spPr>
        </p:pic>
      </p:grpSp>
      <p:grpSp>
        <p:nvGrpSpPr>
          <p:cNvPr id="1035" name="Google Shape;1035;g2a7a8a8523b_0_577"/>
          <p:cNvGrpSpPr/>
          <p:nvPr/>
        </p:nvGrpSpPr>
        <p:grpSpPr>
          <a:xfrm>
            <a:off x="1233651" y="4383099"/>
            <a:ext cx="4766298" cy="1351553"/>
            <a:chOff x="1403183" y="4005472"/>
            <a:chExt cx="5080800" cy="1371300"/>
          </a:xfrm>
        </p:grpSpPr>
        <p:sp>
          <p:nvSpPr>
            <p:cNvPr id="1036" name="Google Shape;1036;g2a7a8a8523b_0_577"/>
            <p:cNvSpPr txBox="1"/>
            <p:nvPr/>
          </p:nvSpPr>
          <p:spPr>
            <a:xfrm>
              <a:off x="1403183" y="4005472"/>
              <a:ext cx="5080800" cy="1371300"/>
            </a:xfrm>
            <a:prstGeom prst="rect">
              <a:avLst/>
            </a:prstGeom>
            <a:noFill/>
            <a:ln>
              <a:noFill/>
            </a:ln>
          </p:spPr>
          <p:txBody>
            <a:bodyPr spcFirstLastPara="1" wrap="square" lIns="68575" tIns="34275" rIns="68575" bIns="34275" anchor="t" anchorCtr="0">
              <a:spAutoFit/>
            </a:bodyPr>
            <a:lstStyle/>
            <a:p>
              <a:pPr marL="342900" marR="0" lvl="0" indent="0" algn="just" rtl="0">
                <a:lnSpc>
                  <a:spcPct val="115000"/>
                </a:lnSpc>
                <a:spcBef>
                  <a:spcPts val="0"/>
                </a:spcBef>
                <a:spcAft>
                  <a:spcPts val="0"/>
                </a:spcAft>
                <a:buNone/>
              </a:pPr>
              <a:r>
                <a:rPr lang="en-US" b="1">
                  <a:solidFill>
                    <a:srgbClr val="000000"/>
                  </a:solidFill>
                  <a:latin typeface="Exo"/>
                  <a:ea typeface="Exo"/>
                  <a:cs typeface="Exo"/>
                  <a:sym typeface="Exo"/>
                </a:rPr>
                <a:t>Kỹ năng giao tiếp </a:t>
              </a:r>
              <a:endParaRPr b="1">
                <a:solidFill>
                  <a:srgbClr val="000000"/>
                </a:solidFill>
                <a:latin typeface="Exo"/>
                <a:ea typeface="Exo"/>
                <a:cs typeface="Exo"/>
                <a:sym typeface="Exo"/>
              </a:endParaRPr>
            </a:p>
            <a:p>
              <a:pPr marL="457200" marR="0" lvl="0" indent="-304800" algn="just"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Trình bày ý tưởng bản thiết kế và báo cáo kết quả testing với người dùng.</a:t>
              </a:r>
              <a:endParaRPr sz="1200">
                <a:solidFill>
                  <a:srgbClr val="000000"/>
                </a:solidFill>
                <a:latin typeface="Exo"/>
                <a:ea typeface="Exo"/>
                <a:cs typeface="Exo"/>
                <a:sym typeface="Exo"/>
              </a:endParaRPr>
            </a:p>
            <a:p>
              <a:pPr marL="457200" marR="0" lvl="0" indent="-304800" algn="just"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Làm việc với các stakeholder liên quan để thu thập thông tin.</a:t>
              </a:r>
              <a:endParaRPr sz="1200">
                <a:solidFill>
                  <a:srgbClr val="000000"/>
                </a:solidFill>
                <a:latin typeface="Exo"/>
                <a:ea typeface="Exo"/>
                <a:cs typeface="Exo"/>
                <a:sym typeface="Exo"/>
              </a:endParaRPr>
            </a:p>
            <a:p>
              <a:pPr marL="457200" marR="0" lvl="0" indent="-304800" algn="just"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Giao tiếp giữa designer và developer.</a:t>
              </a:r>
              <a:endParaRPr sz="1200">
                <a:solidFill>
                  <a:srgbClr val="000000"/>
                </a:solidFill>
                <a:latin typeface="Exo"/>
                <a:ea typeface="Exo"/>
                <a:cs typeface="Exo"/>
                <a:sym typeface="Exo"/>
              </a:endParaRPr>
            </a:p>
          </p:txBody>
        </p:sp>
        <p:pic>
          <p:nvPicPr>
            <p:cNvPr id="1037" name="Google Shape;1037;g2a7a8a8523b_0_577"/>
            <p:cNvPicPr preferRelativeResize="0"/>
            <p:nvPr/>
          </p:nvPicPr>
          <p:blipFill>
            <a:blip r:embed="rId3">
              <a:alphaModFix/>
            </a:blip>
            <a:stretch>
              <a:fillRect/>
            </a:stretch>
          </p:blipFill>
          <p:spPr>
            <a:xfrm>
              <a:off x="1612096" y="4106059"/>
              <a:ext cx="105300" cy="190315"/>
            </a:xfrm>
            <a:prstGeom prst="rect">
              <a:avLst/>
            </a:prstGeom>
            <a:noFill/>
            <a:ln>
              <a:noFill/>
            </a:ln>
          </p:spPr>
        </p:pic>
      </p:grpSp>
      <p:grpSp>
        <p:nvGrpSpPr>
          <p:cNvPr id="1038" name="Google Shape;1038;g2a7a8a8523b_0_577"/>
          <p:cNvGrpSpPr/>
          <p:nvPr/>
        </p:nvGrpSpPr>
        <p:grpSpPr>
          <a:xfrm>
            <a:off x="7464187" y="4383090"/>
            <a:ext cx="4015443" cy="1138959"/>
            <a:chOff x="1403168" y="4853733"/>
            <a:chExt cx="4280400" cy="1155600"/>
          </a:xfrm>
        </p:grpSpPr>
        <p:sp>
          <p:nvSpPr>
            <p:cNvPr id="1039" name="Google Shape;1039;g2a7a8a8523b_0_577"/>
            <p:cNvSpPr txBox="1"/>
            <p:nvPr/>
          </p:nvSpPr>
          <p:spPr>
            <a:xfrm>
              <a:off x="1403168" y="4853733"/>
              <a:ext cx="4280400" cy="1155600"/>
            </a:xfrm>
            <a:prstGeom prst="rect">
              <a:avLst/>
            </a:prstGeom>
            <a:noFill/>
            <a:ln>
              <a:noFill/>
            </a:ln>
          </p:spPr>
          <p:txBody>
            <a:bodyPr spcFirstLastPara="1" wrap="square" lIns="68575" tIns="34275" rIns="68575" bIns="34275" anchor="t" anchorCtr="0">
              <a:spAutoFit/>
            </a:bodyPr>
            <a:lstStyle/>
            <a:p>
              <a:pPr marL="342900" marR="0" lvl="0" indent="0" algn="just" rtl="0">
                <a:lnSpc>
                  <a:spcPct val="115000"/>
                </a:lnSpc>
                <a:spcBef>
                  <a:spcPts val="0"/>
                </a:spcBef>
                <a:spcAft>
                  <a:spcPts val="0"/>
                </a:spcAft>
                <a:buNone/>
              </a:pPr>
              <a:r>
                <a:rPr lang="en-US" b="1">
                  <a:solidFill>
                    <a:srgbClr val="000000"/>
                  </a:solidFill>
                  <a:latin typeface="Exo"/>
                  <a:ea typeface="Exo"/>
                  <a:cs typeface="Exo"/>
                  <a:sym typeface="Exo"/>
                </a:rPr>
                <a:t>Xây dựng brand cá nhân</a:t>
              </a:r>
              <a:endParaRPr b="1">
                <a:solidFill>
                  <a:srgbClr val="000000"/>
                </a:solidFill>
                <a:latin typeface="Exo"/>
                <a:ea typeface="Exo"/>
                <a:cs typeface="Exo"/>
                <a:sym typeface="Exo"/>
              </a:endParaRPr>
            </a:p>
            <a:p>
              <a:pPr marL="457200" marR="0" lvl="0" indent="-304800" algn="just"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Tạo profile LinkedIn</a:t>
              </a:r>
              <a:endParaRPr sz="1200">
                <a:solidFill>
                  <a:srgbClr val="000000"/>
                </a:solidFill>
                <a:latin typeface="Exo"/>
                <a:ea typeface="Exo"/>
                <a:cs typeface="Exo"/>
                <a:sym typeface="Exo"/>
              </a:endParaRPr>
            </a:p>
            <a:p>
              <a:pPr marL="457200" marR="0" lvl="0" indent="-304800" algn="just"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Tạo CV và portfolio</a:t>
              </a:r>
              <a:endParaRPr sz="1200">
                <a:solidFill>
                  <a:srgbClr val="000000"/>
                </a:solidFill>
                <a:latin typeface="Exo"/>
                <a:ea typeface="Exo"/>
                <a:cs typeface="Exo"/>
                <a:sym typeface="Exo"/>
              </a:endParaRPr>
            </a:p>
            <a:p>
              <a:pPr marL="457200" marR="0" lvl="0" indent="-304800" algn="just"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Quy trình phỏng vấn xin việc và trả lời các câu hỏi phỏng vấn thông dụng</a:t>
              </a:r>
              <a:endParaRPr sz="1200">
                <a:solidFill>
                  <a:srgbClr val="000000"/>
                </a:solidFill>
                <a:latin typeface="Exo"/>
                <a:ea typeface="Exo"/>
                <a:cs typeface="Exo"/>
                <a:sym typeface="Exo"/>
              </a:endParaRPr>
            </a:p>
          </p:txBody>
        </p:sp>
        <p:pic>
          <p:nvPicPr>
            <p:cNvPr id="1040" name="Google Shape;1040;g2a7a8a8523b_0_577"/>
            <p:cNvPicPr preferRelativeResize="0"/>
            <p:nvPr/>
          </p:nvPicPr>
          <p:blipFill>
            <a:blip r:embed="rId3">
              <a:alphaModFix/>
            </a:blip>
            <a:stretch>
              <a:fillRect/>
            </a:stretch>
          </p:blipFill>
          <p:spPr>
            <a:xfrm>
              <a:off x="1612096" y="4963309"/>
              <a:ext cx="105300" cy="190315"/>
            </a:xfrm>
            <a:prstGeom prst="rect">
              <a:avLst/>
            </a:prstGeom>
            <a:noFill/>
            <a:ln>
              <a:noFill/>
            </a:ln>
          </p:spPr>
        </p:pic>
      </p:grpSp>
      <p:pic>
        <p:nvPicPr>
          <p:cNvPr id="1041" name="Google Shape;1041;g2a7a8a8523b_0_577"/>
          <p:cNvPicPr preferRelativeResize="0"/>
          <p:nvPr/>
        </p:nvPicPr>
        <p:blipFill rotWithShape="1">
          <a:blip r:embed="rId4">
            <a:alphaModFix/>
          </a:blip>
          <a:srcRect r="65720" b="63550"/>
          <a:stretch/>
        </p:blipFill>
        <p:spPr>
          <a:xfrm flipH="1">
            <a:off x="685799" y="0"/>
            <a:ext cx="3288299" cy="1587005"/>
          </a:xfrm>
          <a:prstGeom prst="rect">
            <a:avLst/>
          </a:prstGeom>
          <a:noFill/>
          <a:ln>
            <a:noFill/>
          </a:ln>
        </p:spPr>
      </p:pic>
      <p:pic>
        <p:nvPicPr>
          <p:cNvPr id="1042" name="Google Shape;1042;g2a7a8a8523b_0_577"/>
          <p:cNvPicPr preferRelativeResize="0"/>
          <p:nvPr/>
        </p:nvPicPr>
        <p:blipFill rotWithShape="1">
          <a:blip r:embed="rId5">
            <a:alphaModFix/>
          </a:blip>
          <a:srcRect r="65618" b="52075"/>
          <a:stretch/>
        </p:blipFill>
        <p:spPr>
          <a:xfrm>
            <a:off x="8957057" y="4870294"/>
            <a:ext cx="3141793" cy="1987705"/>
          </a:xfrm>
          <a:prstGeom prst="rect">
            <a:avLst/>
          </a:prstGeom>
          <a:noFill/>
          <a:ln>
            <a:noFill/>
          </a:ln>
        </p:spPr>
      </p:pic>
      <p:sp>
        <p:nvSpPr>
          <p:cNvPr id="1043" name="Google Shape;1043;g2a7a8a8523b_0_577"/>
          <p:cNvSpPr txBox="1"/>
          <p:nvPr/>
        </p:nvSpPr>
        <p:spPr>
          <a:xfrm>
            <a:off x="2588367" y="471680"/>
            <a:ext cx="7631700" cy="752700"/>
          </a:xfrm>
          <a:prstGeom prst="rect">
            <a:avLst/>
          </a:prstGeom>
          <a:noFill/>
          <a:ln>
            <a:noFill/>
          </a:ln>
        </p:spPr>
        <p:txBody>
          <a:bodyPr spcFirstLastPara="1" wrap="square" lIns="91425" tIns="91425" rIns="91425" bIns="91425" anchor="t" anchorCtr="0">
            <a:noAutofit/>
          </a:bodyPr>
          <a:lstStyle/>
          <a:p>
            <a:pPr marL="457200" marR="0" lvl="0" indent="0" algn="ctr" rtl="0">
              <a:lnSpc>
                <a:spcPct val="100000"/>
              </a:lnSpc>
              <a:spcBef>
                <a:spcPts val="0"/>
              </a:spcBef>
              <a:spcAft>
                <a:spcPts val="0"/>
              </a:spcAft>
              <a:buNone/>
            </a:pPr>
            <a:r>
              <a:rPr lang="en-US" sz="2000" b="1">
                <a:latin typeface="Exo"/>
                <a:ea typeface="Exo"/>
                <a:cs typeface="Exo"/>
                <a:sym typeface="Exo"/>
              </a:rPr>
              <a:t>Đặc biệt, chương trình chú trọng bổ trợ nhóm kiến thức có tính dụng cao trong chương trình giảng dạy</a:t>
            </a:r>
            <a:endParaRPr sz="2000" b="1" i="0" u="none" strike="noStrike" cap="none">
              <a:solidFill>
                <a:srgbClr val="000000"/>
              </a:solidFill>
              <a:latin typeface="Exo"/>
              <a:ea typeface="Exo"/>
              <a:cs typeface="Exo"/>
              <a:sym typeface="Exo"/>
            </a:endParaRPr>
          </a:p>
          <a:p>
            <a:pPr marL="0" marR="0" lvl="0" indent="0" algn="l" rtl="0">
              <a:lnSpc>
                <a:spcPct val="90000"/>
              </a:lnSpc>
              <a:spcBef>
                <a:spcPts val="0"/>
              </a:spcBef>
              <a:spcAft>
                <a:spcPts val="0"/>
              </a:spcAft>
              <a:buClr>
                <a:srgbClr val="000000"/>
              </a:buClr>
              <a:buSzPts val="3000"/>
              <a:buFont typeface="Exo"/>
              <a:buNone/>
            </a:pPr>
            <a:endParaRPr sz="2900" b="1" i="0" u="none" strike="noStrike" cap="none">
              <a:solidFill>
                <a:srgbClr val="000000"/>
              </a:solidFill>
              <a:latin typeface="Exo"/>
              <a:ea typeface="Exo"/>
              <a:cs typeface="Exo"/>
              <a:sym typeface="Exo"/>
            </a:endParaRPr>
          </a:p>
        </p:txBody>
      </p:sp>
      <p:grpSp>
        <p:nvGrpSpPr>
          <p:cNvPr id="1044" name="Google Shape;1044;g2a7a8a8523b_0_577"/>
          <p:cNvGrpSpPr/>
          <p:nvPr/>
        </p:nvGrpSpPr>
        <p:grpSpPr>
          <a:xfrm>
            <a:off x="7464203" y="1880330"/>
            <a:ext cx="4237492" cy="1599333"/>
            <a:chOff x="1403183" y="4853744"/>
            <a:chExt cx="4517100" cy="1622700"/>
          </a:xfrm>
        </p:grpSpPr>
        <p:sp>
          <p:nvSpPr>
            <p:cNvPr id="1045" name="Google Shape;1045;g2a7a8a8523b_0_577"/>
            <p:cNvSpPr txBox="1"/>
            <p:nvPr/>
          </p:nvSpPr>
          <p:spPr>
            <a:xfrm>
              <a:off x="1403183" y="4853744"/>
              <a:ext cx="4517100" cy="1622700"/>
            </a:xfrm>
            <a:prstGeom prst="rect">
              <a:avLst/>
            </a:prstGeom>
            <a:noFill/>
            <a:ln>
              <a:noFill/>
            </a:ln>
          </p:spPr>
          <p:txBody>
            <a:bodyPr spcFirstLastPara="1" wrap="square" lIns="68575" tIns="34275" rIns="68575" bIns="34275" anchor="t" anchorCtr="0">
              <a:spAutoFit/>
            </a:bodyPr>
            <a:lstStyle/>
            <a:p>
              <a:pPr marL="342900" marR="0" lvl="0" indent="0" algn="l" rtl="0">
                <a:lnSpc>
                  <a:spcPct val="115000"/>
                </a:lnSpc>
                <a:spcBef>
                  <a:spcPts val="0"/>
                </a:spcBef>
                <a:spcAft>
                  <a:spcPts val="0"/>
                </a:spcAft>
                <a:buNone/>
              </a:pPr>
              <a:r>
                <a:rPr lang="en-US" b="1">
                  <a:solidFill>
                    <a:srgbClr val="000000"/>
                  </a:solidFill>
                  <a:latin typeface="Exo"/>
                  <a:ea typeface="Exo"/>
                  <a:cs typeface="Exo"/>
                  <a:sym typeface="Exo"/>
                </a:rPr>
                <a:t>Kiến thức về quy trình và đội nhóm phát triển sản phẩm</a:t>
              </a:r>
              <a:endParaRPr b="1">
                <a:solidFill>
                  <a:srgbClr val="000000"/>
                </a:solidFill>
                <a:latin typeface="Exo"/>
                <a:ea typeface="Exo"/>
                <a:cs typeface="Exo"/>
                <a:sym typeface="Exo"/>
              </a:endParaRPr>
            </a:p>
            <a:p>
              <a:pPr marL="457200" marR="0" lvl="0" indent="-304800" algn="l"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Cấu trúc 1 team phát triển sản phẩm</a:t>
              </a:r>
              <a:endParaRPr sz="1200">
                <a:solidFill>
                  <a:srgbClr val="000000"/>
                </a:solidFill>
                <a:latin typeface="Exo"/>
                <a:ea typeface="Exo"/>
                <a:cs typeface="Exo"/>
                <a:sym typeface="Exo"/>
              </a:endParaRPr>
            </a:p>
            <a:p>
              <a:pPr marL="457200" marR="0" lvl="0" indent="-304800" algn="l"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Quy trình phát triển sản phẩm, vai trò và tương tác giữa các thành viên trong quy trình đó</a:t>
              </a:r>
              <a:endParaRPr sz="1200">
                <a:solidFill>
                  <a:srgbClr val="000000"/>
                </a:solidFill>
                <a:latin typeface="Exo"/>
                <a:ea typeface="Exo"/>
                <a:cs typeface="Exo"/>
                <a:sym typeface="Exo"/>
              </a:endParaRPr>
            </a:p>
            <a:p>
              <a:pPr marL="457200" marR="0" lvl="0" indent="-304800" algn="l" rtl="0">
                <a:lnSpc>
                  <a:spcPct val="115000"/>
                </a:lnSpc>
                <a:spcBef>
                  <a:spcPts val="0"/>
                </a:spcBef>
                <a:spcAft>
                  <a:spcPts val="0"/>
                </a:spcAft>
                <a:buClr>
                  <a:srgbClr val="000000"/>
                </a:buClr>
                <a:buSzPts val="1200"/>
                <a:buFont typeface="Exo"/>
                <a:buChar char="●"/>
              </a:pPr>
              <a:r>
                <a:rPr lang="en-US" sz="1200">
                  <a:solidFill>
                    <a:srgbClr val="000000"/>
                  </a:solidFill>
                  <a:latin typeface="Exo"/>
                  <a:ea typeface="Exo"/>
                  <a:cs typeface="Exo"/>
                  <a:sym typeface="Exo"/>
                </a:rPr>
                <a:t>Ứng dụng phương pháp agile và mô hình scrum trong phát triển sản phẩm</a:t>
              </a:r>
              <a:endParaRPr sz="1200">
                <a:solidFill>
                  <a:srgbClr val="000000"/>
                </a:solidFill>
                <a:latin typeface="Exo"/>
                <a:ea typeface="Exo"/>
                <a:cs typeface="Exo"/>
                <a:sym typeface="Exo"/>
              </a:endParaRPr>
            </a:p>
          </p:txBody>
        </p:sp>
        <p:pic>
          <p:nvPicPr>
            <p:cNvPr id="1046" name="Google Shape;1046;g2a7a8a8523b_0_577"/>
            <p:cNvPicPr preferRelativeResize="0"/>
            <p:nvPr/>
          </p:nvPicPr>
          <p:blipFill>
            <a:blip r:embed="rId3">
              <a:alphaModFix/>
            </a:blip>
            <a:stretch>
              <a:fillRect/>
            </a:stretch>
          </p:blipFill>
          <p:spPr>
            <a:xfrm>
              <a:off x="1612096" y="4963309"/>
              <a:ext cx="105300" cy="190315"/>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g2a7a8a8523b_0_596"/>
          <p:cNvSpPr txBox="1"/>
          <p:nvPr/>
        </p:nvSpPr>
        <p:spPr>
          <a:xfrm>
            <a:off x="304800" y="609600"/>
            <a:ext cx="9941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800" b="1" i="0" u="none" strike="noStrike" cap="none">
                <a:solidFill>
                  <a:schemeClr val="dk1"/>
                </a:solidFill>
                <a:latin typeface="Exo"/>
                <a:ea typeface="Exo"/>
                <a:cs typeface="Exo"/>
                <a:sym typeface="Exo"/>
              </a:rPr>
              <a:t>MINDX CÓ MÔI TRƯỜNG HỌC TẬP </a:t>
            </a:r>
            <a:r>
              <a:rPr lang="en-US" sz="2800" b="1" i="0" u="none" strike="noStrike" cap="none">
                <a:solidFill>
                  <a:srgbClr val="E31F26"/>
                </a:solidFill>
                <a:latin typeface="Exo"/>
                <a:ea typeface="Exo"/>
                <a:cs typeface="Exo"/>
                <a:sym typeface="Exo"/>
              </a:rPr>
              <a:t>HỖ TRỢ HỌC VIÊN</a:t>
            </a:r>
            <a:r>
              <a:rPr lang="en-US" sz="2800" b="1" i="0" u="none" strike="noStrike" cap="none">
                <a:solidFill>
                  <a:schemeClr val="dk1"/>
                </a:solidFill>
                <a:latin typeface="Exo"/>
                <a:ea typeface="Exo"/>
                <a:cs typeface="Exo"/>
                <a:sym typeface="Exo"/>
              </a:rPr>
              <a:t> TỐI ĐA</a:t>
            </a:r>
            <a:endParaRPr sz="200" b="0" i="0" u="none" strike="noStrike" cap="none">
              <a:solidFill>
                <a:srgbClr val="000000"/>
              </a:solidFill>
              <a:latin typeface="Arial"/>
              <a:ea typeface="Arial"/>
              <a:cs typeface="Arial"/>
              <a:sym typeface="Arial"/>
            </a:endParaRPr>
          </a:p>
        </p:txBody>
      </p:sp>
      <p:grpSp>
        <p:nvGrpSpPr>
          <p:cNvPr id="1052" name="Google Shape;1052;g2a7a8a8523b_0_596"/>
          <p:cNvGrpSpPr/>
          <p:nvPr/>
        </p:nvGrpSpPr>
        <p:grpSpPr>
          <a:xfrm>
            <a:off x="-10805" y="1180240"/>
            <a:ext cx="2525330" cy="227357"/>
            <a:chOff x="4201421" y="1172047"/>
            <a:chExt cx="2809043" cy="252900"/>
          </a:xfrm>
        </p:grpSpPr>
        <p:cxnSp>
          <p:nvCxnSpPr>
            <p:cNvPr id="1053" name="Google Shape;1053;g2a7a8a8523b_0_596"/>
            <p:cNvCxnSpPr/>
            <p:nvPr/>
          </p:nvCxnSpPr>
          <p:spPr>
            <a:xfrm>
              <a:off x="4201421" y="1304858"/>
              <a:ext cx="2559600" cy="0"/>
            </a:xfrm>
            <a:prstGeom prst="straightConnector1">
              <a:avLst/>
            </a:prstGeom>
            <a:noFill/>
            <a:ln w="28575" cap="flat" cmpd="sng">
              <a:solidFill>
                <a:srgbClr val="E31F26"/>
              </a:solidFill>
              <a:prstDash val="solid"/>
              <a:miter lim="800000"/>
              <a:headEnd type="none" w="sm" len="sm"/>
              <a:tailEnd type="none" w="sm" len="sm"/>
            </a:ln>
          </p:spPr>
        </p:cxnSp>
        <p:sp>
          <p:nvSpPr>
            <p:cNvPr id="1054" name="Google Shape;1054;g2a7a8a8523b_0_596"/>
            <p:cNvSpPr/>
            <p:nvPr/>
          </p:nvSpPr>
          <p:spPr>
            <a:xfrm>
              <a:off x="6761164" y="1172047"/>
              <a:ext cx="249300" cy="252900"/>
            </a:xfrm>
            <a:prstGeom prst="ellipse">
              <a:avLst/>
            </a:prstGeom>
            <a:noFill/>
            <a:ln w="28575" cap="flat" cmpd="sng">
              <a:solidFill>
                <a:srgbClr val="E31F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5" name="Google Shape;1055;g2a7a8a8523b_0_596"/>
            <p:cNvSpPr/>
            <p:nvPr/>
          </p:nvSpPr>
          <p:spPr>
            <a:xfrm>
              <a:off x="6823780" y="1234663"/>
              <a:ext cx="123900" cy="127800"/>
            </a:xfrm>
            <a:prstGeom prst="ellipse">
              <a:avLst/>
            </a:prstGeom>
            <a:solidFill>
              <a:srgbClr val="E31F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56" name="Google Shape;1056;g2a7a8a8523b_0_596"/>
          <p:cNvSpPr txBox="1"/>
          <p:nvPr/>
        </p:nvSpPr>
        <p:spPr>
          <a:xfrm>
            <a:off x="1209877" y="4167150"/>
            <a:ext cx="32427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E2262D"/>
                </a:solidFill>
                <a:latin typeface="Exo"/>
                <a:ea typeface="Exo"/>
                <a:cs typeface="Exo"/>
                <a:sym typeface="Exo"/>
              </a:rPr>
              <a:t>Kết hợp học lý thuyết và thực hành</a:t>
            </a:r>
            <a:endParaRPr sz="1400" b="0" i="0" u="none" strike="noStrike" cap="none">
              <a:solidFill>
                <a:srgbClr val="000000"/>
              </a:solidFill>
              <a:latin typeface="Arial"/>
              <a:ea typeface="Arial"/>
              <a:cs typeface="Arial"/>
              <a:sym typeface="Arial"/>
            </a:endParaRPr>
          </a:p>
        </p:txBody>
      </p:sp>
      <p:sp>
        <p:nvSpPr>
          <p:cNvPr id="1057" name="Google Shape;1057;g2a7a8a8523b_0_596"/>
          <p:cNvSpPr txBox="1"/>
          <p:nvPr/>
        </p:nvSpPr>
        <p:spPr>
          <a:xfrm>
            <a:off x="4651950" y="5091025"/>
            <a:ext cx="34155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1600"/>
              </a:spcAft>
              <a:buClr>
                <a:schemeClr val="dk1"/>
              </a:buClr>
              <a:buSzPts val="1600"/>
              <a:buFont typeface="Arial"/>
              <a:buNone/>
            </a:pPr>
            <a:r>
              <a:rPr lang="en-US" sz="1600" b="0" i="0" u="none" strike="noStrike" cap="none">
                <a:solidFill>
                  <a:schemeClr val="dk1"/>
                </a:solidFill>
                <a:latin typeface="Exo Light"/>
                <a:ea typeface="Exo Light"/>
                <a:cs typeface="Exo Light"/>
                <a:sym typeface="Exo Light"/>
              </a:rPr>
              <a:t>Tương tác đa kênh (Zalo, Facebook, v.v.) giúp học viên có thể </a:t>
            </a:r>
            <a:r>
              <a:rPr lang="en-US" sz="1600" b="1" i="0" u="none" strike="noStrike" cap="none">
                <a:solidFill>
                  <a:schemeClr val="dk1"/>
                </a:solidFill>
                <a:latin typeface="Exo"/>
                <a:ea typeface="Exo"/>
                <a:cs typeface="Exo"/>
                <a:sym typeface="Exo"/>
              </a:rPr>
              <a:t>liên hệ </a:t>
            </a:r>
            <a:r>
              <a:rPr lang="en-US" sz="1600" b="0" i="0" u="none" strike="noStrike" cap="none">
                <a:solidFill>
                  <a:schemeClr val="dk1"/>
                </a:solidFill>
                <a:latin typeface="Exo Light"/>
                <a:ea typeface="Exo Light"/>
                <a:cs typeface="Exo Light"/>
                <a:sym typeface="Exo Light"/>
              </a:rPr>
              <a:t>với giảng viên, mentor và đội ngũ hỗ trợ </a:t>
            </a:r>
            <a:r>
              <a:rPr lang="en-US" sz="1600" b="1" i="0" u="none" strike="noStrike" cap="none">
                <a:solidFill>
                  <a:schemeClr val="dk1"/>
                </a:solidFill>
                <a:latin typeface="Exo"/>
                <a:ea typeface="Exo"/>
                <a:cs typeface="Exo"/>
                <a:sym typeface="Exo"/>
              </a:rPr>
              <a:t>bất cứ lúc nào.</a:t>
            </a:r>
            <a:r>
              <a:rPr lang="en-US" sz="1600" b="0" i="0" u="none" strike="noStrike" cap="none">
                <a:solidFill>
                  <a:schemeClr val="dk1"/>
                </a:solidFill>
                <a:latin typeface="Exo Light"/>
                <a:ea typeface="Exo Light"/>
                <a:cs typeface="Exo Light"/>
                <a:sym typeface="Exo Light"/>
              </a:rPr>
              <a:t> </a:t>
            </a:r>
            <a:endParaRPr sz="1600" b="0" i="0" u="none" strike="noStrike" cap="none">
              <a:solidFill>
                <a:schemeClr val="dk1"/>
              </a:solidFill>
              <a:latin typeface="Exo Light"/>
              <a:ea typeface="Exo Light"/>
              <a:cs typeface="Exo Light"/>
              <a:sym typeface="Exo Light"/>
            </a:endParaRPr>
          </a:p>
        </p:txBody>
      </p:sp>
      <p:sp>
        <p:nvSpPr>
          <p:cNvPr id="1058" name="Google Shape;1058;g2a7a8a8523b_0_596"/>
          <p:cNvSpPr txBox="1"/>
          <p:nvPr/>
        </p:nvSpPr>
        <p:spPr>
          <a:xfrm>
            <a:off x="1121651" y="5098300"/>
            <a:ext cx="31869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Arial"/>
              <a:buNone/>
            </a:pPr>
            <a:r>
              <a:rPr lang="en-US" sz="1600" b="0" i="0" u="none" strike="noStrike" cap="none">
                <a:solidFill>
                  <a:schemeClr val="dk1"/>
                </a:solidFill>
                <a:latin typeface="Exo Light"/>
                <a:ea typeface="Exo Light"/>
                <a:cs typeface="Exo Light"/>
                <a:sym typeface="Exo Light"/>
              </a:rPr>
              <a:t>Mỗi buổi học được thiết kế </a:t>
            </a:r>
            <a:r>
              <a:rPr lang="en-US" sz="1600" b="1" i="0" u="none" strike="noStrike" cap="none">
                <a:solidFill>
                  <a:schemeClr val="dk1"/>
                </a:solidFill>
                <a:latin typeface="Exo"/>
                <a:ea typeface="Exo"/>
                <a:cs typeface="Exo"/>
                <a:sym typeface="Exo"/>
              </a:rPr>
              <a:t>50/50</a:t>
            </a:r>
            <a:r>
              <a:rPr lang="en-US" sz="1600" b="0" i="0" u="none" strike="noStrike" cap="none">
                <a:solidFill>
                  <a:schemeClr val="dk1"/>
                </a:solidFill>
                <a:latin typeface="Exo Light"/>
                <a:ea typeface="Exo Light"/>
                <a:cs typeface="Exo Light"/>
                <a:sym typeface="Exo Light"/>
              </a:rPr>
              <a:t> với </a:t>
            </a:r>
            <a:r>
              <a:rPr lang="en-US" sz="1600" b="1" i="0" u="none" strike="noStrike" cap="none">
                <a:solidFill>
                  <a:schemeClr val="dk1"/>
                </a:solidFill>
                <a:latin typeface="Exo"/>
                <a:ea typeface="Exo"/>
                <a:cs typeface="Exo"/>
                <a:sym typeface="Exo"/>
              </a:rPr>
              <a:t>1.5h học lý thuyết</a:t>
            </a:r>
            <a:r>
              <a:rPr lang="en-US" sz="1600" b="0" i="0" u="none" strike="noStrike" cap="none">
                <a:solidFill>
                  <a:schemeClr val="dk1"/>
                </a:solidFill>
                <a:latin typeface="Exo Light"/>
                <a:ea typeface="Exo Light"/>
                <a:cs typeface="Exo Light"/>
                <a:sym typeface="Exo Light"/>
              </a:rPr>
              <a:t> và </a:t>
            </a:r>
            <a:r>
              <a:rPr lang="en-US" sz="1600" b="1" i="0" u="none" strike="noStrike" cap="none">
                <a:solidFill>
                  <a:schemeClr val="dk1"/>
                </a:solidFill>
                <a:latin typeface="Exo"/>
                <a:ea typeface="Exo"/>
                <a:cs typeface="Exo"/>
                <a:sym typeface="Exo"/>
              </a:rPr>
              <a:t>1.5h thực hành</a:t>
            </a:r>
            <a:r>
              <a:rPr lang="en-US" sz="1600" b="0" i="0" u="none" strike="noStrike" cap="none">
                <a:solidFill>
                  <a:schemeClr val="dk1"/>
                </a:solidFill>
                <a:latin typeface="Exo Light"/>
                <a:ea typeface="Exo Light"/>
                <a:cs typeface="Exo Light"/>
                <a:sym typeface="Exo Light"/>
              </a:rPr>
              <a:t> theo mô hình nhóm nhỏ.</a:t>
            </a:r>
            <a:endParaRPr sz="1400" b="0" i="0" u="none" strike="noStrike" cap="none">
              <a:solidFill>
                <a:srgbClr val="000000"/>
              </a:solidFill>
              <a:latin typeface="Arial"/>
              <a:ea typeface="Arial"/>
              <a:cs typeface="Arial"/>
              <a:sym typeface="Arial"/>
            </a:endParaRPr>
          </a:p>
        </p:txBody>
      </p:sp>
      <p:sp>
        <p:nvSpPr>
          <p:cNvPr id="1059" name="Google Shape;1059;g2a7a8a8523b_0_596"/>
          <p:cNvSpPr txBox="1"/>
          <p:nvPr/>
        </p:nvSpPr>
        <p:spPr>
          <a:xfrm>
            <a:off x="8410851" y="5091027"/>
            <a:ext cx="2907900" cy="1510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Arial"/>
              <a:buNone/>
            </a:pPr>
            <a:r>
              <a:rPr lang="en-US" sz="1600" b="0" i="0" u="none" strike="noStrike" cap="none">
                <a:solidFill>
                  <a:schemeClr val="dk1"/>
                </a:solidFill>
                <a:latin typeface="Exo Light"/>
                <a:ea typeface="Exo Light"/>
                <a:cs typeface="Exo Light"/>
                <a:sym typeface="Exo Light"/>
              </a:rPr>
              <a:t>Học viên được lựa chọn giữa hình thức học </a:t>
            </a:r>
            <a:r>
              <a:rPr lang="en-US" sz="1600" b="1" i="0" u="none" strike="noStrike" cap="none">
                <a:solidFill>
                  <a:schemeClr val="dk1"/>
                </a:solidFill>
                <a:latin typeface="Exo"/>
                <a:ea typeface="Exo"/>
                <a:cs typeface="Exo"/>
                <a:sym typeface="Exo"/>
              </a:rPr>
              <a:t>hybrid</a:t>
            </a:r>
            <a:r>
              <a:rPr lang="en-US" sz="1600" b="0" i="0" u="none" strike="noStrike" cap="none">
                <a:solidFill>
                  <a:schemeClr val="dk1"/>
                </a:solidFill>
                <a:latin typeface="Exo Light"/>
                <a:ea typeface="Exo Light"/>
                <a:cs typeface="Exo Light"/>
                <a:sym typeface="Exo Light"/>
              </a:rPr>
              <a:t> và </a:t>
            </a:r>
            <a:r>
              <a:rPr lang="en-US" sz="1600" b="1" i="0" u="none" strike="noStrike" cap="none">
                <a:solidFill>
                  <a:schemeClr val="dk1"/>
                </a:solidFill>
                <a:latin typeface="Exo"/>
                <a:ea typeface="Exo"/>
                <a:cs typeface="Exo"/>
                <a:sym typeface="Exo"/>
              </a:rPr>
              <a:t>online</a:t>
            </a:r>
            <a:r>
              <a:rPr lang="en-US" sz="1600" b="0" i="0" u="none" strike="noStrike" cap="none">
                <a:solidFill>
                  <a:schemeClr val="dk1"/>
                </a:solidFill>
                <a:latin typeface="Exo Light"/>
                <a:ea typeface="Exo Light"/>
                <a:cs typeface="Exo Light"/>
                <a:sym typeface="Exo Light"/>
              </a:rPr>
              <a:t> tùy thuộc thời gian biểu cá nhân. </a:t>
            </a:r>
            <a:endParaRPr sz="1400" b="0" i="0" u="none" strike="noStrike" cap="none">
              <a:solidFill>
                <a:srgbClr val="000000"/>
              </a:solidFill>
              <a:latin typeface="Arial"/>
              <a:ea typeface="Arial"/>
              <a:cs typeface="Arial"/>
              <a:sym typeface="Arial"/>
            </a:endParaRPr>
          </a:p>
        </p:txBody>
      </p:sp>
      <p:sp>
        <p:nvSpPr>
          <p:cNvPr id="1060" name="Google Shape;1060;g2a7a8a8523b_0_596"/>
          <p:cNvSpPr txBox="1"/>
          <p:nvPr/>
        </p:nvSpPr>
        <p:spPr>
          <a:xfrm>
            <a:off x="4609800" y="4167150"/>
            <a:ext cx="34155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E2262D"/>
                </a:solidFill>
                <a:latin typeface="Exo"/>
                <a:ea typeface="Exo"/>
                <a:cs typeface="Exo"/>
                <a:sym typeface="Exo"/>
              </a:rPr>
              <a:t>Đội ngũ mentor/giảng viên hỗ trợ nhiệt tình</a:t>
            </a:r>
            <a:endParaRPr sz="1400" b="0" i="0" u="none" strike="noStrike" cap="none">
              <a:solidFill>
                <a:srgbClr val="000000"/>
              </a:solidFill>
              <a:latin typeface="Arial"/>
              <a:ea typeface="Arial"/>
              <a:cs typeface="Arial"/>
              <a:sym typeface="Arial"/>
            </a:endParaRPr>
          </a:p>
        </p:txBody>
      </p:sp>
      <p:sp>
        <p:nvSpPr>
          <p:cNvPr id="1061" name="Google Shape;1061;g2a7a8a8523b_0_596"/>
          <p:cNvSpPr txBox="1"/>
          <p:nvPr/>
        </p:nvSpPr>
        <p:spPr>
          <a:xfrm>
            <a:off x="8411825" y="4167150"/>
            <a:ext cx="27465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E2262D"/>
                </a:solidFill>
                <a:latin typeface="Exo"/>
                <a:ea typeface="Exo"/>
                <a:cs typeface="Exo"/>
                <a:sym typeface="Exo"/>
              </a:rPr>
              <a:t>Hình thức học tập linh hoạt</a:t>
            </a:r>
            <a:endParaRPr sz="1400" b="0" i="0" u="none" strike="noStrike" cap="none">
              <a:solidFill>
                <a:srgbClr val="000000"/>
              </a:solidFill>
              <a:latin typeface="Arial"/>
              <a:ea typeface="Arial"/>
              <a:cs typeface="Arial"/>
              <a:sym typeface="Arial"/>
            </a:endParaRPr>
          </a:p>
        </p:txBody>
      </p:sp>
      <p:pic>
        <p:nvPicPr>
          <p:cNvPr id="1062" name="Google Shape;1062;g2a7a8a8523b_0_596"/>
          <p:cNvPicPr preferRelativeResize="0"/>
          <p:nvPr/>
        </p:nvPicPr>
        <p:blipFill rotWithShape="1">
          <a:blip r:embed="rId3">
            <a:alphaModFix/>
          </a:blip>
          <a:srcRect r="14712"/>
          <a:stretch/>
        </p:blipFill>
        <p:spPr>
          <a:xfrm>
            <a:off x="1729411" y="2081125"/>
            <a:ext cx="2203624" cy="1723550"/>
          </a:xfrm>
          <a:prstGeom prst="rect">
            <a:avLst/>
          </a:prstGeom>
          <a:noFill/>
          <a:ln w="9525" cap="flat" cmpd="sng">
            <a:solidFill>
              <a:schemeClr val="lt1"/>
            </a:solidFill>
            <a:prstDash val="solid"/>
            <a:round/>
            <a:headEnd type="none" w="sm" len="sm"/>
            <a:tailEnd type="none" w="sm" len="sm"/>
          </a:ln>
        </p:spPr>
      </p:pic>
      <p:pic>
        <p:nvPicPr>
          <p:cNvPr id="1063" name="Google Shape;1063;g2a7a8a8523b_0_596"/>
          <p:cNvPicPr preferRelativeResize="0"/>
          <p:nvPr/>
        </p:nvPicPr>
        <p:blipFill rotWithShape="1">
          <a:blip r:embed="rId4">
            <a:alphaModFix/>
          </a:blip>
          <a:srcRect t="26143" b="8950"/>
          <a:stretch/>
        </p:blipFill>
        <p:spPr>
          <a:xfrm>
            <a:off x="5085575" y="2103075"/>
            <a:ext cx="2472949" cy="1723550"/>
          </a:xfrm>
          <a:prstGeom prst="rect">
            <a:avLst/>
          </a:prstGeom>
          <a:noFill/>
          <a:ln>
            <a:noFill/>
          </a:ln>
        </p:spPr>
      </p:pic>
      <p:pic>
        <p:nvPicPr>
          <p:cNvPr id="1064" name="Google Shape;1064;g2a7a8a8523b_0_596"/>
          <p:cNvPicPr preferRelativeResize="0"/>
          <p:nvPr/>
        </p:nvPicPr>
        <p:blipFill rotWithShape="1">
          <a:blip r:embed="rId5">
            <a:alphaModFix/>
          </a:blip>
          <a:srcRect/>
          <a:stretch/>
        </p:blipFill>
        <p:spPr>
          <a:xfrm>
            <a:off x="8553200" y="2036594"/>
            <a:ext cx="2434324" cy="18257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
          <p:cNvSpPr txBox="1"/>
          <p:nvPr/>
        </p:nvSpPr>
        <p:spPr>
          <a:xfrm>
            <a:off x="7455766" y="2722144"/>
            <a:ext cx="35205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Exo Medium"/>
                <a:ea typeface="Exo Medium"/>
                <a:cs typeface="Exo Medium"/>
                <a:sym typeface="Exo Medium"/>
              </a:rPr>
              <a:t>Là lĩnh vực nghiên cứu và ứng dụng các phương pháp, công cụ và kỹ thuật để thu thập, lưu trữ, quản lý, phân tích và trích xuất thông tin từ dữ liệu</a:t>
            </a:r>
            <a:endParaRPr sz="1600" b="0" i="0" u="none" strike="noStrike" cap="none">
              <a:solidFill>
                <a:srgbClr val="000000"/>
              </a:solidFill>
              <a:latin typeface="Exo Medium"/>
              <a:ea typeface="Exo Medium"/>
              <a:cs typeface="Exo Medium"/>
              <a:sym typeface="Exo Medium"/>
            </a:endParaRPr>
          </a:p>
        </p:txBody>
      </p:sp>
      <p:sp>
        <p:nvSpPr>
          <p:cNvPr id="350" name="Google Shape;350;p4"/>
          <p:cNvSpPr txBox="1"/>
          <p:nvPr/>
        </p:nvSpPr>
        <p:spPr>
          <a:xfrm>
            <a:off x="7604843" y="2146235"/>
            <a:ext cx="2581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E2262D"/>
                </a:solidFill>
                <a:latin typeface="Exo"/>
                <a:ea typeface="Exo"/>
                <a:cs typeface="Exo"/>
                <a:sym typeface="Exo"/>
              </a:rPr>
              <a:t>Dữ liệu (Data)</a:t>
            </a:r>
            <a:endParaRPr sz="1400" b="0" i="0" u="none" strike="noStrike" cap="none">
              <a:solidFill>
                <a:srgbClr val="000000"/>
              </a:solidFill>
              <a:latin typeface="Arial"/>
              <a:ea typeface="Arial"/>
              <a:cs typeface="Arial"/>
              <a:sym typeface="Arial"/>
            </a:endParaRPr>
          </a:p>
        </p:txBody>
      </p:sp>
      <p:sp>
        <p:nvSpPr>
          <p:cNvPr id="351" name="Google Shape;351;p4"/>
          <p:cNvSpPr txBox="1"/>
          <p:nvPr/>
        </p:nvSpPr>
        <p:spPr>
          <a:xfrm>
            <a:off x="1951325" y="609600"/>
            <a:ext cx="7686600" cy="763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4000"/>
              <a:buFont typeface="Arial"/>
              <a:buNone/>
            </a:pPr>
            <a:r>
              <a:rPr lang="en-US" sz="3800" b="1" i="0" u="none" strike="noStrike" cap="none">
                <a:solidFill>
                  <a:schemeClr val="dk1"/>
                </a:solidFill>
                <a:latin typeface="Exo"/>
                <a:ea typeface="Exo"/>
                <a:cs typeface="Exo"/>
                <a:sym typeface="Exo"/>
              </a:rPr>
              <a:t>TỔNG QUAN VỀ </a:t>
            </a:r>
            <a:r>
              <a:rPr lang="en-US" sz="3800" b="1" i="0" u="none" strike="noStrike" cap="none">
                <a:solidFill>
                  <a:srgbClr val="E31F26"/>
                </a:solidFill>
                <a:latin typeface="Exo"/>
                <a:ea typeface="Exo"/>
                <a:cs typeface="Exo"/>
                <a:sym typeface="Exo"/>
              </a:rPr>
              <a:t>NGÀNH DỮ LIỆU</a:t>
            </a:r>
            <a:endParaRPr sz="3800" b="1" i="0" u="none" strike="noStrike" cap="none">
              <a:solidFill>
                <a:srgbClr val="E31F26"/>
              </a:solidFill>
              <a:latin typeface="Exo"/>
              <a:ea typeface="Exo"/>
              <a:cs typeface="Exo"/>
              <a:sym typeface="Exo"/>
            </a:endParaRPr>
          </a:p>
          <a:p>
            <a:pPr marL="0" marR="0" lvl="0" indent="0" algn="l" rtl="0">
              <a:lnSpc>
                <a:spcPct val="90000"/>
              </a:lnSpc>
              <a:spcBef>
                <a:spcPts val="0"/>
              </a:spcBef>
              <a:spcAft>
                <a:spcPts val="0"/>
              </a:spcAft>
              <a:buClr>
                <a:schemeClr val="dk1"/>
              </a:buClr>
              <a:buSzPts val="4000"/>
              <a:buFont typeface="Exo"/>
              <a:buNone/>
            </a:pPr>
            <a:endParaRPr sz="3800" b="1" i="0" u="none" strike="noStrike" cap="none">
              <a:solidFill>
                <a:schemeClr val="dk1"/>
              </a:solidFill>
              <a:latin typeface="Exo"/>
              <a:ea typeface="Exo"/>
              <a:cs typeface="Exo"/>
              <a:sym typeface="Exo"/>
            </a:endParaRPr>
          </a:p>
        </p:txBody>
      </p:sp>
      <p:pic>
        <p:nvPicPr>
          <p:cNvPr id="352" name="Google Shape;352;p4"/>
          <p:cNvPicPr preferRelativeResize="0"/>
          <p:nvPr/>
        </p:nvPicPr>
        <p:blipFill rotWithShape="1">
          <a:blip r:embed="rId3">
            <a:alphaModFix/>
          </a:blip>
          <a:srcRect/>
          <a:stretch/>
        </p:blipFill>
        <p:spPr>
          <a:xfrm>
            <a:off x="304800" y="1710450"/>
            <a:ext cx="6841344" cy="4529718"/>
          </a:xfrm>
          <a:prstGeom prst="rect">
            <a:avLst/>
          </a:prstGeom>
          <a:noFill/>
          <a:ln>
            <a:noFill/>
          </a:ln>
        </p:spPr>
      </p:pic>
      <p:sp>
        <p:nvSpPr>
          <p:cNvPr id="353" name="Google Shape;353;p4"/>
          <p:cNvSpPr txBox="1"/>
          <p:nvPr/>
        </p:nvSpPr>
        <p:spPr>
          <a:xfrm>
            <a:off x="7523825" y="4194700"/>
            <a:ext cx="3690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Exo SemiBold"/>
                <a:ea typeface="Exo SemiBold"/>
                <a:cs typeface="Exo SemiBold"/>
                <a:sym typeface="Exo SemiBold"/>
              </a:rPr>
              <a:t>Ngành dữ liệu có ba yếu tố chính</a:t>
            </a:r>
            <a:endParaRPr sz="1600" b="0" i="0" u="none" strike="noStrike" cap="none">
              <a:solidFill>
                <a:srgbClr val="000000"/>
              </a:solidFill>
              <a:latin typeface="Exo SemiBold"/>
              <a:ea typeface="Exo SemiBold"/>
              <a:cs typeface="Exo SemiBold"/>
              <a:sym typeface="Exo SemiBold"/>
            </a:endParaRPr>
          </a:p>
        </p:txBody>
      </p:sp>
      <p:sp>
        <p:nvSpPr>
          <p:cNvPr id="354" name="Google Shape;354;p4"/>
          <p:cNvSpPr txBox="1"/>
          <p:nvPr/>
        </p:nvSpPr>
        <p:spPr>
          <a:xfrm>
            <a:off x="7561075" y="4625800"/>
            <a:ext cx="3000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Exo Medium"/>
                <a:ea typeface="Exo Medium"/>
                <a:cs typeface="Exo Medium"/>
                <a:sym typeface="Exo Medium"/>
              </a:rPr>
              <a:t>Thu thập dữ liệu</a:t>
            </a:r>
            <a:endParaRPr sz="1600" b="0" i="0" u="none" strike="noStrike" cap="none">
              <a:solidFill>
                <a:srgbClr val="000000"/>
              </a:solidFill>
              <a:latin typeface="Exo Medium"/>
              <a:ea typeface="Exo Medium"/>
              <a:cs typeface="Exo Medium"/>
              <a:sym typeface="Exo Medium"/>
            </a:endParaRPr>
          </a:p>
        </p:txBody>
      </p:sp>
      <p:sp>
        <p:nvSpPr>
          <p:cNvPr id="355" name="Google Shape;355;p4"/>
          <p:cNvSpPr txBox="1"/>
          <p:nvPr/>
        </p:nvSpPr>
        <p:spPr>
          <a:xfrm>
            <a:off x="7561075" y="5025300"/>
            <a:ext cx="3000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Exo Medium"/>
                <a:ea typeface="Exo Medium"/>
                <a:cs typeface="Exo Medium"/>
                <a:sym typeface="Exo Medium"/>
              </a:rPr>
              <a:t>Xử lý và phân tích dữ liệu</a:t>
            </a:r>
            <a:endParaRPr sz="1600" b="0" i="0" u="none" strike="noStrike" cap="none">
              <a:solidFill>
                <a:srgbClr val="000000"/>
              </a:solidFill>
              <a:latin typeface="Exo Medium"/>
              <a:ea typeface="Exo Medium"/>
              <a:cs typeface="Exo Medium"/>
              <a:sym typeface="Exo Medium"/>
            </a:endParaRPr>
          </a:p>
        </p:txBody>
      </p:sp>
      <p:sp>
        <p:nvSpPr>
          <p:cNvPr id="356" name="Google Shape;356;p4"/>
          <p:cNvSpPr txBox="1"/>
          <p:nvPr/>
        </p:nvSpPr>
        <p:spPr>
          <a:xfrm>
            <a:off x="7561075" y="5456600"/>
            <a:ext cx="4215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Exo Medium"/>
                <a:ea typeface="Exo Medium"/>
                <a:cs typeface="Exo Medium"/>
                <a:sym typeface="Exo Medium"/>
              </a:rPr>
              <a:t>Trích xuất thông tin và ra quyết định</a:t>
            </a:r>
            <a:endParaRPr sz="1600" b="0" i="0" u="none" strike="noStrike" cap="none">
              <a:solidFill>
                <a:srgbClr val="000000"/>
              </a:solidFill>
              <a:latin typeface="Exo SemiBold"/>
              <a:ea typeface="Exo SemiBold"/>
              <a:cs typeface="Exo SemiBold"/>
              <a:sym typeface="Exo SemiBold"/>
            </a:endParaRPr>
          </a:p>
        </p:txBody>
      </p:sp>
      <p:pic>
        <p:nvPicPr>
          <p:cNvPr id="357" name="Google Shape;357;p4"/>
          <p:cNvPicPr preferRelativeResize="0"/>
          <p:nvPr/>
        </p:nvPicPr>
        <p:blipFill rotWithShape="1">
          <a:blip r:embed="rId4">
            <a:alphaModFix/>
          </a:blip>
          <a:srcRect/>
          <a:stretch/>
        </p:blipFill>
        <p:spPr>
          <a:xfrm>
            <a:off x="7455783" y="4746196"/>
            <a:ext cx="105300" cy="190315"/>
          </a:xfrm>
          <a:prstGeom prst="rect">
            <a:avLst/>
          </a:prstGeom>
          <a:noFill/>
          <a:ln>
            <a:noFill/>
          </a:ln>
        </p:spPr>
      </p:pic>
      <p:pic>
        <p:nvPicPr>
          <p:cNvPr id="358" name="Google Shape;358;p4"/>
          <p:cNvPicPr preferRelativeResize="0"/>
          <p:nvPr/>
        </p:nvPicPr>
        <p:blipFill rotWithShape="1">
          <a:blip r:embed="rId4">
            <a:alphaModFix/>
          </a:blip>
          <a:srcRect/>
          <a:stretch/>
        </p:blipFill>
        <p:spPr>
          <a:xfrm>
            <a:off x="7470558" y="5161596"/>
            <a:ext cx="105300" cy="190315"/>
          </a:xfrm>
          <a:prstGeom prst="rect">
            <a:avLst/>
          </a:prstGeom>
          <a:noFill/>
          <a:ln>
            <a:noFill/>
          </a:ln>
        </p:spPr>
      </p:pic>
      <p:pic>
        <p:nvPicPr>
          <p:cNvPr id="359" name="Google Shape;359;p4"/>
          <p:cNvPicPr preferRelativeResize="0"/>
          <p:nvPr/>
        </p:nvPicPr>
        <p:blipFill rotWithShape="1">
          <a:blip r:embed="rId4">
            <a:alphaModFix/>
          </a:blip>
          <a:srcRect/>
          <a:stretch/>
        </p:blipFill>
        <p:spPr>
          <a:xfrm>
            <a:off x="7470558" y="5576996"/>
            <a:ext cx="105300" cy="1903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364" name="Google Shape;364;g20eeab159d8_2_616"/>
          <p:cNvGrpSpPr/>
          <p:nvPr/>
        </p:nvGrpSpPr>
        <p:grpSpPr>
          <a:xfrm>
            <a:off x="1589316" y="4041446"/>
            <a:ext cx="3097216" cy="964006"/>
            <a:chOff x="4411970" y="4340222"/>
            <a:chExt cx="779468" cy="242682"/>
          </a:xfrm>
        </p:grpSpPr>
        <p:sp>
          <p:nvSpPr>
            <p:cNvPr id="365" name="Google Shape;365;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66" name="Google Shape;366;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67" name="Google Shape;367;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68" name="Google Shape;368;g20eeab159d8_2_616"/>
          <p:cNvGrpSpPr/>
          <p:nvPr/>
        </p:nvGrpSpPr>
        <p:grpSpPr>
          <a:xfrm>
            <a:off x="1442616" y="1809908"/>
            <a:ext cx="3097216" cy="964006"/>
            <a:chOff x="4411970" y="4340222"/>
            <a:chExt cx="779468" cy="242682"/>
          </a:xfrm>
        </p:grpSpPr>
        <p:sp>
          <p:nvSpPr>
            <p:cNvPr id="369" name="Google Shape;369;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70" name="Google Shape;370;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71" name="Google Shape;371;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72" name="Google Shape;372;g20eeab159d8_2_616"/>
          <p:cNvSpPr txBox="1"/>
          <p:nvPr/>
        </p:nvSpPr>
        <p:spPr>
          <a:xfrm>
            <a:off x="2484525" y="2002313"/>
            <a:ext cx="1752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i="0" u="none" strike="noStrike" cap="none">
                <a:solidFill>
                  <a:schemeClr val="lt1"/>
                </a:solidFill>
                <a:latin typeface="Exo"/>
                <a:ea typeface="Exo"/>
                <a:cs typeface="Exo"/>
                <a:sym typeface="Exo"/>
              </a:rPr>
              <a:t>Phân tích khách hàng</a:t>
            </a:r>
            <a:endParaRPr sz="2000" b="1" i="0" u="none" strike="noStrike" cap="none">
              <a:solidFill>
                <a:schemeClr val="lt1"/>
              </a:solidFill>
              <a:latin typeface="Exo"/>
              <a:ea typeface="Exo"/>
              <a:cs typeface="Exo"/>
              <a:sym typeface="Exo"/>
            </a:endParaRPr>
          </a:p>
        </p:txBody>
      </p:sp>
      <p:grpSp>
        <p:nvGrpSpPr>
          <p:cNvPr id="373" name="Google Shape;373;g20eeab159d8_2_616"/>
          <p:cNvGrpSpPr/>
          <p:nvPr/>
        </p:nvGrpSpPr>
        <p:grpSpPr>
          <a:xfrm>
            <a:off x="6952966" y="1850333"/>
            <a:ext cx="3097216" cy="964006"/>
            <a:chOff x="4411970" y="4340222"/>
            <a:chExt cx="779468" cy="242682"/>
          </a:xfrm>
        </p:grpSpPr>
        <p:sp>
          <p:nvSpPr>
            <p:cNvPr id="374" name="Google Shape;374;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75" name="Google Shape;375;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76" name="Google Shape;376;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77" name="Google Shape;377;g20eeab159d8_2_61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
        <p:nvSpPr>
          <p:cNvPr id="378" name="Google Shape;378;g20eeab159d8_2_616"/>
          <p:cNvSpPr txBox="1"/>
          <p:nvPr/>
        </p:nvSpPr>
        <p:spPr>
          <a:xfrm>
            <a:off x="1766275" y="2801475"/>
            <a:ext cx="3802500" cy="79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Exo Light"/>
                <a:ea typeface="Exo Light"/>
                <a:cs typeface="Exo Light"/>
                <a:sym typeface="Exo Light"/>
              </a:rPr>
              <a:t>Phân tích các xu hướng tiêu dùng, thói quen mua hàng. Giúp doanh nghiệp có thể tối ưu Marketing, quảng cáo</a:t>
            </a:r>
            <a:endParaRPr sz="1600" b="0" i="0" u="none" strike="noStrike" cap="none">
              <a:solidFill>
                <a:schemeClr val="dk1"/>
              </a:solidFill>
              <a:latin typeface="Exo Medium"/>
              <a:ea typeface="Exo Medium"/>
              <a:cs typeface="Exo Medium"/>
              <a:sym typeface="Exo Medium"/>
            </a:endParaRPr>
          </a:p>
        </p:txBody>
      </p:sp>
      <p:sp>
        <p:nvSpPr>
          <p:cNvPr id="379" name="Google Shape;379;g20eeab159d8_2_616"/>
          <p:cNvSpPr txBox="1"/>
          <p:nvPr/>
        </p:nvSpPr>
        <p:spPr>
          <a:xfrm>
            <a:off x="1773675" y="5096650"/>
            <a:ext cx="4283700" cy="1392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Exo Light"/>
                <a:ea typeface="Exo Light"/>
                <a:cs typeface="Exo Light"/>
                <a:sym typeface="Exo Light"/>
              </a:rPr>
              <a:t>Phân tích dữ liệu về xu hướng ngành, giá cả, sự phân phối và phản hồi khách hàng, doanh nghiệp có thể đưa ra chiến lược tiếp cận thị trường, đánh giá đối thủ cạnh tranh và tạo ra lợi thế cạnh tranh</a:t>
            </a:r>
            <a:endParaRPr sz="1600" b="0" i="0" u="none" strike="noStrike" cap="none">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Exo Medium"/>
              <a:ea typeface="Exo Medium"/>
              <a:cs typeface="Exo Medium"/>
              <a:sym typeface="Exo Medium"/>
            </a:endParaRPr>
          </a:p>
        </p:txBody>
      </p:sp>
      <p:grpSp>
        <p:nvGrpSpPr>
          <p:cNvPr id="380" name="Google Shape;380;g20eeab159d8_2_616"/>
          <p:cNvGrpSpPr/>
          <p:nvPr/>
        </p:nvGrpSpPr>
        <p:grpSpPr>
          <a:xfrm>
            <a:off x="6891016" y="4041446"/>
            <a:ext cx="3097216" cy="964006"/>
            <a:chOff x="4411970" y="4340222"/>
            <a:chExt cx="779468" cy="242682"/>
          </a:xfrm>
        </p:grpSpPr>
        <p:sp>
          <p:nvSpPr>
            <p:cNvPr id="381" name="Google Shape;381;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82" name="Google Shape;382;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83" name="Google Shape;383;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84" name="Google Shape;384;g20eeab159d8_2_616"/>
          <p:cNvSpPr txBox="1"/>
          <p:nvPr/>
        </p:nvSpPr>
        <p:spPr>
          <a:xfrm>
            <a:off x="8100475" y="3626850"/>
            <a:ext cx="2072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500"/>
              <a:buFont typeface="Arial"/>
              <a:buNone/>
            </a:pPr>
            <a:r>
              <a:rPr lang="en-US" sz="2000" b="1" i="0" u="none" strike="noStrike" cap="none">
                <a:solidFill>
                  <a:schemeClr val="lt1"/>
                </a:solidFill>
                <a:latin typeface="Exo"/>
                <a:ea typeface="Exo"/>
                <a:cs typeface="Exo"/>
                <a:sym typeface="Exo"/>
              </a:rPr>
              <a:t>Subtitle</a:t>
            </a:r>
            <a:endParaRPr sz="2000" b="1" i="0" u="none" strike="noStrike" cap="none">
              <a:solidFill>
                <a:schemeClr val="lt1"/>
              </a:solidFill>
              <a:latin typeface="Exo"/>
              <a:ea typeface="Exo"/>
              <a:cs typeface="Exo"/>
              <a:sym typeface="Exo"/>
            </a:endParaRPr>
          </a:p>
        </p:txBody>
      </p:sp>
      <p:pic>
        <p:nvPicPr>
          <p:cNvPr id="385" name="Google Shape;385;g20eeab159d8_2_616"/>
          <p:cNvPicPr preferRelativeResize="0"/>
          <p:nvPr/>
        </p:nvPicPr>
        <p:blipFill rotWithShape="1">
          <a:blip r:embed="rId3">
            <a:alphaModFix/>
          </a:blip>
          <a:srcRect r="65720" b="63550"/>
          <a:stretch/>
        </p:blipFill>
        <p:spPr>
          <a:xfrm flipH="1">
            <a:off x="-2" y="0"/>
            <a:ext cx="3031852" cy="1392643"/>
          </a:xfrm>
          <a:prstGeom prst="rect">
            <a:avLst/>
          </a:prstGeom>
          <a:noFill/>
          <a:ln>
            <a:noFill/>
          </a:ln>
        </p:spPr>
      </p:pic>
      <p:pic>
        <p:nvPicPr>
          <p:cNvPr id="386" name="Google Shape;386;g20eeab159d8_2_616"/>
          <p:cNvPicPr preferRelativeResize="0"/>
          <p:nvPr/>
        </p:nvPicPr>
        <p:blipFill rotWithShape="1">
          <a:blip r:embed="rId4">
            <a:alphaModFix/>
          </a:blip>
          <a:srcRect r="65618" b="52074"/>
          <a:stretch/>
        </p:blipFill>
        <p:spPr>
          <a:xfrm>
            <a:off x="9134825" y="5132525"/>
            <a:ext cx="3031849" cy="1825600"/>
          </a:xfrm>
          <a:prstGeom prst="rect">
            <a:avLst/>
          </a:prstGeom>
          <a:noFill/>
          <a:ln>
            <a:noFill/>
          </a:ln>
        </p:spPr>
      </p:pic>
      <p:sp>
        <p:nvSpPr>
          <p:cNvPr id="387" name="Google Shape;387;g20eeab159d8_2_616"/>
          <p:cNvSpPr txBox="1"/>
          <p:nvPr/>
        </p:nvSpPr>
        <p:spPr>
          <a:xfrm>
            <a:off x="1270725" y="423025"/>
            <a:ext cx="9151500" cy="1262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3800" b="1" i="0" u="none" strike="noStrike" cap="none">
                <a:solidFill>
                  <a:schemeClr val="dk1"/>
                </a:solidFill>
                <a:latin typeface="Exo"/>
                <a:ea typeface="Exo"/>
                <a:cs typeface="Exo"/>
                <a:sym typeface="Exo"/>
              </a:rPr>
              <a:t>ỨNG DỤNG CỦA </a:t>
            </a:r>
            <a:r>
              <a:rPr lang="en-US" sz="3800" b="1" i="0" u="none" strike="noStrike" cap="none">
                <a:solidFill>
                  <a:srgbClr val="E31F26"/>
                </a:solidFill>
                <a:latin typeface="Exo"/>
                <a:ea typeface="Exo"/>
                <a:cs typeface="Exo"/>
                <a:sym typeface="Exo"/>
              </a:rPr>
              <a:t>DỮ LIỆU </a:t>
            </a:r>
            <a:endParaRPr sz="3800" b="1" i="0" u="none" strike="noStrike" cap="none">
              <a:solidFill>
                <a:srgbClr val="E31F26"/>
              </a:solidFill>
              <a:latin typeface="Exo"/>
              <a:ea typeface="Exo"/>
              <a:cs typeface="Exo"/>
              <a:sym typeface="Exo"/>
            </a:endParaRPr>
          </a:p>
          <a:p>
            <a:pPr marL="0" marR="0" lvl="0" indent="0" algn="ctr" rtl="0">
              <a:lnSpc>
                <a:spcPct val="100000"/>
              </a:lnSpc>
              <a:spcBef>
                <a:spcPts val="0"/>
              </a:spcBef>
              <a:spcAft>
                <a:spcPts val="0"/>
              </a:spcAft>
              <a:buClr>
                <a:srgbClr val="000000"/>
              </a:buClr>
              <a:buSzPts val="4000"/>
              <a:buFont typeface="Arial"/>
              <a:buNone/>
            </a:pPr>
            <a:r>
              <a:rPr lang="en-US" sz="3800" b="1" i="0" u="none" strike="noStrike" cap="none">
                <a:solidFill>
                  <a:schemeClr val="dk1"/>
                </a:solidFill>
                <a:latin typeface="Exo"/>
                <a:ea typeface="Exo"/>
                <a:cs typeface="Exo"/>
                <a:sym typeface="Exo"/>
              </a:rPr>
              <a:t>TRONG DOANH NGHIỆP</a:t>
            </a:r>
            <a:endParaRPr sz="3800" b="1" i="0" u="none" strike="noStrike" cap="none">
              <a:solidFill>
                <a:schemeClr val="dk1"/>
              </a:solidFill>
              <a:latin typeface="Exo"/>
              <a:ea typeface="Exo"/>
              <a:cs typeface="Exo"/>
              <a:sym typeface="Exo"/>
            </a:endParaRPr>
          </a:p>
        </p:txBody>
      </p:sp>
      <p:sp>
        <p:nvSpPr>
          <p:cNvPr id="388" name="Google Shape;388;g20eeab159d8_2_616"/>
          <p:cNvSpPr txBox="1"/>
          <p:nvPr/>
        </p:nvSpPr>
        <p:spPr>
          <a:xfrm>
            <a:off x="7973900" y="2047525"/>
            <a:ext cx="1915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i="0" u="none" strike="noStrike" cap="none">
                <a:solidFill>
                  <a:schemeClr val="lt1"/>
                </a:solidFill>
                <a:latin typeface="Exo"/>
                <a:ea typeface="Exo"/>
                <a:cs typeface="Exo"/>
                <a:sym typeface="Exo"/>
              </a:rPr>
              <a:t>Quản lý dự án và tài nguyên</a:t>
            </a:r>
            <a:endParaRPr sz="2000" b="1" i="0" u="none" strike="noStrike" cap="none">
              <a:solidFill>
                <a:schemeClr val="lt1"/>
              </a:solidFill>
              <a:latin typeface="Exo"/>
              <a:ea typeface="Exo"/>
              <a:cs typeface="Exo"/>
              <a:sym typeface="Exo"/>
            </a:endParaRPr>
          </a:p>
        </p:txBody>
      </p:sp>
      <p:sp>
        <p:nvSpPr>
          <p:cNvPr id="389" name="Google Shape;389;g20eeab159d8_2_616"/>
          <p:cNvSpPr txBox="1"/>
          <p:nvPr/>
        </p:nvSpPr>
        <p:spPr>
          <a:xfrm>
            <a:off x="2543725" y="4236063"/>
            <a:ext cx="1752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i="0" u="none" strike="noStrike" cap="none">
                <a:solidFill>
                  <a:schemeClr val="lt1"/>
                </a:solidFill>
                <a:latin typeface="Exo"/>
                <a:ea typeface="Exo"/>
                <a:cs typeface="Exo"/>
                <a:sym typeface="Exo"/>
              </a:rPr>
              <a:t>Phân tích </a:t>
            </a:r>
            <a:endParaRPr sz="2000" b="1" i="0" u="none" strike="noStrike" cap="none">
              <a:solidFill>
                <a:schemeClr val="lt1"/>
              </a:solidFill>
              <a:latin typeface="Exo"/>
              <a:ea typeface="Exo"/>
              <a:cs typeface="Exo"/>
              <a:sym typeface="Exo"/>
            </a:endParaRPr>
          </a:p>
          <a:p>
            <a:pPr marL="0" marR="0" lvl="0" indent="0" algn="l" rtl="0">
              <a:lnSpc>
                <a:spcPct val="100000"/>
              </a:lnSpc>
              <a:spcBef>
                <a:spcPts val="0"/>
              </a:spcBef>
              <a:spcAft>
                <a:spcPts val="0"/>
              </a:spcAft>
              <a:buClr>
                <a:srgbClr val="000000"/>
              </a:buClr>
              <a:buSzPts val="2500"/>
              <a:buFont typeface="Arial"/>
              <a:buNone/>
            </a:pPr>
            <a:r>
              <a:rPr lang="en-US" sz="2000" b="1" i="0" u="none" strike="noStrike" cap="none">
                <a:solidFill>
                  <a:schemeClr val="lt1"/>
                </a:solidFill>
                <a:latin typeface="Exo"/>
                <a:ea typeface="Exo"/>
                <a:cs typeface="Exo"/>
                <a:sym typeface="Exo"/>
              </a:rPr>
              <a:t>thị trường</a:t>
            </a:r>
            <a:endParaRPr sz="2000" b="1" i="0" u="none" strike="noStrike" cap="none">
              <a:solidFill>
                <a:schemeClr val="lt1"/>
              </a:solidFill>
              <a:latin typeface="Exo"/>
              <a:ea typeface="Exo"/>
              <a:cs typeface="Exo"/>
              <a:sym typeface="Exo"/>
            </a:endParaRPr>
          </a:p>
        </p:txBody>
      </p:sp>
      <p:sp>
        <p:nvSpPr>
          <p:cNvPr id="390" name="Google Shape;390;g20eeab159d8_2_616"/>
          <p:cNvSpPr txBox="1"/>
          <p:nvPr/>
        </p:nvSpPr>
        <p:spPr>
          <a:xfrm>
            <a:off x="7926375" y="4241275"/>
            <a:ext cx="20727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i="0" u="none" strike="noStrike" cap="none">
                <a:solidFill>
                  <a:schemeClr val="lt1"/>
                </a:solidFill>
                <a:latin typeface="Exo"/>
                <a:ea typeface="Exo"/>
                <a:cs typeface="Exo"/>
                <a:sym typeface="Exo"/>
              </a:rPr>
              <a:t>Quản lý chuỗi cung ứng</a:t>
            </a:r>
            <a:endParaRPr sz="2000" b="1" i="0" u="none" strike="noStrike" cap="none">
              <a:solidFill>
                <a:schemeClr val="lt1"/>
              </a:solidFill>
              <a:latin typeface="Exo"/>
              <a:ea typeface="Exo"/>
              <a:cs typeface="Exo"/>
              <a:sym typeface="Exo"/>
            </a:endParaRPr>
          </a:p>
        </p:txBody>
      </p:sp>
      <p:sp>
        <p:nvSpPr>
          <p:cNvPr id="391" name="Google Shape;391;g20eeab159d8_2_616"/>
          <p:cNvSpPr txBox="1"/>
          <p:nvPr/>
        </p:nvSpPr>
        <p:spPr>
          <a:xfrm>
            <a:off x="7001575" y="2750750"/>
            <a:ext cx="45969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Light"/>
                <a:ea typeface="Exo Light"/>
                <a:cs typeface="Exo Light"/>
                <a:sym typeface="Exo Light"/>
              </a:rPr>
              <a:t>Phân tích dữ liệu về tiến độ dự án, công việc, tài nguyên có thể tối ưu hóa phân chia công việc, dự trù tài nguyên, đưa ra quyết định về ưu tiên và cải thiện hiệu suất làm việc tổng thể</a:t>
            </a:r>
            <a:endParaRPr sz="1400" b="0" i="0" u="none" strike="noStrike" cap="none">
              <a:solidFill>
                <a:srgbClr val="000000"/>
              </a:solidFill>
              <a:latin typeface="Arial"/>
              <a:ea typeface="Arial"/>
              <a:cs typeface="Arial"/>
              <a:sym typeface="Arial"/>
            </a:endParaRPr>
          </a:p>
        </p:txBody>
      </p:sp>
      <p:sp>
        <p:nvSpPr>
          <p:cNvPr id="392" name="Google Shape;392;g20eeab159d8_2_616"/>
          <p:cNvSpPr txBox="1"/>
          <p:nvPr/>
        </p:nvSpPr>
        <p:spPr>
          <a:xfrm>
            <a:off x="7001575" y="5052650"/>
            <a:ext cx="4283700" cy="132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Exo Light"/>
                <a:ea typeface="Exo Light"/>
                <a:cs typeface="Exo Light"/>
                <a:sym typeface="Exo Light"/>
              </a:rPr>
              <a:t>Phân tích dữ liệu về nguồn cung, sản phẩm, vận chuyển và lưu trữ, doanh nghiệp có thể cải thiện việc lập kế hoạch, giảm thiểu lãng phí, tăng tính linh hoạt và cải thiện sự phục vụ khách hàng</a:t>
            </a:r>
            <a:endParaRPr sz="1600" b="1" i="0" u="none" strike="noStrike" cap="none">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chemeClr val="dk1"/>
              </a:buClr>
              <a:buSzPts val="1600"/>
              <a:buFont typeface="Arial"/>
              <a:buNone/>
            </a:pPr>
            <a:endParaRPr sz="1600" b="1" i="0" u="none" strike="noStrike" cap="none">
              <a:solidFill>
                <a:schemeClr val="dk1"/>
              </a:solidFill>
              <a:latin typeface="Exo Light"/>
              <a:ea typeface="Exo Light"/>
              <a:cs typeface="Exo Light"/>
              <a:sym typeface="Ex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g2316314bd5b_0_3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398" name="Google Shape;398;g2316314bd5b_0_3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
        <p:nvSpPr>
          <p:cNvPr id="399" name="Google Shape;399;g2316314bd5b_0_31"/>
          <p:cNvSpPr/>
          <p:nvPr/>
        </p:nvSpPr>
        <p:spPr>
          <a:xfrm>
            <a:off x="5182978" y="2437013"/>
            <a:ext cx="58527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31F26"/>
              </a:buClr>
              <a:buSzPts val="1800"/>
              <a:buFont typeface="Exo"/>
              <a:buAutoNum type="arabicPeriod"/>
            </a:pPr>
            <a:r>
              <a:rPr lang="en-US" sz="1800" b="1" i="0" u="none" strike="noStrike" cap="none">
                <a:solidFill>
                  <a:srgbClr val="E31F26"/>
                </a:solidFill>
                <a:latin typeface="Exo"/>
                <a:ea typeface="Exo"/>
                <a:cs typeface="Exo"/>
                <a:sym typeface="Exo"/>
              </a:rPr>
              <a:t>TỔNG QUAN VỀ NGÀNH DỮ LIỆU</a:t>
            </a:r>
            <a:endParaRPr sz="1800" b="1" i="0" u="none" strike="noStrike" cap="none">
              <a:solidFill>
                <a:srgbClr val="E31F26"/>
              </a:solidFill>
              <a:latin typeface="Exo"/>
              <a:ea typeface="Exo"/>
              <a:cs typeface="Exo"/>
              <a:sym typeface="Exo"/>
            </a:endParaRPr>
          </a:p>
        </p:txBody>
      </p:sp>
      <p:sp>
        <p:nvSpPr>
          <p:cNvPr id="400" name="Google Shape;400;g2316314bd5b_0_31"/>
          <p:cNvSpPr/>
          <p:nvPr/>
        </p:nvSpPr>
        <p:spPr>
          <a:xfrm>
            <a:off x="5170275" y="3318525"/>
            <a:ext cx="58527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Exo"/>
                <a:ea typeface="Exo"/>
                <a:cs typeface="Exo"/>
                <a:sym typeface="Exo"/>
              </a:rPr>
              <a:t>  2.    CÁC VỊ TRÍ CÔNG VIỆC TRONG NGÀNH DỮ LIỆU</a:t>
            </a:r>
            <a:endParaRPr sz="1800" b="1" i="0" u="none" strike="noStrike" cap="none">
              <a:solidFill>
                <a:schemeClr val="lt1"/>
              </a:solidFill>
              <a:latin typeface="Exo"/>
              <a:ea typeface="Exo"/>
              <a:cs typeface="Exo"/>
              <a:sym typeface="Exo"/>
            </a:endParaRPr>
          </a:p>
        </p:txBody>
      </p:sp>
      <p:sp>
        <p:nvSpPr>
          <p:cNvPr id="401" name="Google Shape;401;g2316314bd5b_0_31"/>
          <p:cNvSpPr/>
          <p:nvPr/>
        </p:nvSpPr>
        <p:spPr>
          <a:xfrm>
            <a:off x="5159450" y="4173900"/>
            <a:ext cx="58764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rgbClr val="E31F26"/>
                </a:solidFill>
                <a:latin typeface="Exo"/>
                <a:ea typeface="Exo"/>
                <a:cs typeface="Exo"/>
                <a:sym typeface="Exo"/>
              </a:rPr>
              <a:t>  3.    CÁC KỸ NĂNG CẦN CÓ ĐỂ TRỞ THÀNH DA</a:t>
            </a:r>
            <a:endParaRPr sz="1800" b="0" i="0" u="none" strike="noStrike" cap="none">
              <a:solidFill>
                <a:schemeClr val="dk1"/>
              </a:solidFill>
              <a:latin typeface="Calibri"/>
              <a:ea typeface="Calibri"/>
              <a:cs typeface="Calibri"/>
              <a:sym typeface="Calibri"/>
            </a:endParaRPr>
          </a:p>
        </p:txBody>
      </p:sp>
      <p:sp>
        <p:nvSpPr>
          <p:cNvPr id="402" name="Google Shape;402;g2316314bd5b_0_31"/>
          <p:cNvSpPr/>
          <p:nvPr/>
        </p:nvSpPr>
        <p:spPr>
          <a:xfrm>
            <a:off x="5171175" y="5029275"/>
            <a:ext cx="5876400" cy="648600"/>
          </a:xfrm>
          <a:prstGeom prst="roundRect">
            <a:avLst>
              <a:gd name="adj" fmla="val 16667"/>
            </a:avLst>
          </a:prstGeom>
          <a:noFill/>
          <a:ln w="9525" cap="flat" cmpd="sng">
            <a:solidFill>
              <a:srgbClr val="E2262D"/>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rgbClr val="E31F26"/>
                </a:solidFill>
                <a:latin typeface="Exo"/>
                <a:ea typeface="Exo"/>
                <a:cs typeface="Exo"/>
                <a:sym typeface="Exo"/>
              </a:rPr>
              <a:t>  4.    Q&amp;A - Mini challenge</a:t>
            </a:r>
            <a:endParaRPr sz="1800" b="0" i="0" u="none" strike="noStrike" cap="none">
              <a:solidFill>
                <a:schemeClr val="dk1"/>
              </a:solidFill>
              <a:latin typeface="Calibri"/>
              <a:ea typeface="Calibri"/>
              <a:cs typeface="Calibri"/>
              <a:sym typeface="Calibri"/>
            </a:endParaRPr>
          </a:p>
        </p:txBody>
      </p:sp>
      <p:sp>
        <p:nvSpPr>
          <p:cNvPr id="403" name="Google Shape;403;g2316314bd5b_0_31"/>
          <p:cNvSpPr txBox="1"/>
          <p:nvPr/>
        </p:nvSpPr>
        <p:spPr>
          <a:xfrm>
            <a:off x="5053975" y="148035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i="0" u="none" strike="noStrike" cap="none">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2316314bd5b_0_202"/>
          <p:cNvPicPr preferRelativeResize="0"/>
          <p:nvPr/>
        </p:nvPicPr>
        <p:blipFill rotWithShape="1">
          <a:blip r:embed="rId3">
            <a:alphaModFix/>
          </a:blip>
          <a:srcRect l="-168" r="65616" b="64829"/>
          <a:stretch/>
        </p:blipFill>
        <p:spPr>
          <a:xfrm>
            <a:off x="8042424" y="5035175"/>
            <a:ext cx="4145677" cy="1822826"/>
          </a:xfrm>
          <a:prstGeom prst="rect">
            <a:avLst/>
          </a:prstGeom>
          <a:noFill/>
          <a:ln>
            <a:noFill/>
          </a:ln>
        </p:spPr>
      </p:pic>
      <p:sp>
        <p:nvSpPr>
          <p:cNvPr id="409" name="Google Shape;409;g2316314bd5b_0_202"/>
          <p:cNvSpPr txBox="1"/>
          <p:nvPr/>
        </p:nvSpPr>
        <p:spPr>
          <a:xfrm>
            <a:off x="10363200" y="2438400"/>
            <a:ext cx="152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2316314bd5b_0_202"/>
          <p:cNvSpPr txBox="1"/>
          <p:nvPr/>
        </p:nvSpPr>
        <p:spPr>
          <a:xfrm>
            <a:off x="1561200" y="357800"/>
            <a:ext cx="10139400" cy="109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400" b="1" i="0" u="none" strike="noStrike" cap="none">
                <a:solidFill>
                  <a:srgbClr val="000000"/>
                </a:solidFill>
                <a:latin typeface="Exo"/>
                <a:ea typeface="Exo"/>
                <a:cs typeface="Exo"/>
                <a:sym typeface="Exo"/>
              </a:rPr>
              <a:t>CÁC VỊ TRÍ CÔNG VIỆC </a:t>
            </a:r>
            <a:endParaRPr sz="3400" b="1"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rgbClr val="000000"/>
              </a:buClr>
              <a:buSzPts val="4000"/>
              <a:buFont typeface="Arial"/>
              <a:buNone/>
            </a:pPr>
            <a:r>
              <a:rPr lang="en-US" sz="3400" b="1" i="0" u="none" strike="noStrike" cap="none">
                <a:solidFill>
                  <a:srgbClr val="000000"/>
                </a:solidFill>
                <a:latin typeface="Exo"/>
                <a:ea typeface="Exo"/>
                <a:cs typeface="Exo"/>
                <a:sym typeface="Exo"/>
              </a:rPr>
              <a:t>TRONG NGÀNH DỮ LIỆU </a:t>
            </a:r>
            <a:endParaRPr sz="3400" b="1" i="0" u="none" strike="noStrike" cap="none">
              <a:solidFill>
                <a:srgbClr val="000000"/>
              </a:solidFill>
              <a:latin typeface="Exo"/>
              <a:ea typeface="Exo"/>
              <a:cs typeface="Exo"/>
              <a:sym typeface="Exo"/>
            </a:endParaRPr>
          </a:p>
        </p:txBody>
      </p:sp>
      <p:grpSp>
        <p:nvGrpSpPr>
          <p:cNvPr id="411" name="Google Shape;411;g2316314bd5b_0_202"/>
          <p:cNvGrpSpPr/>
          <p:nvPr/>
        </p:nvGrpSpPr>
        <p:grpSpPr>
          <a:xfrm>
            <a:off x="2290088" y="1677825"/>
            <a:ext cx="7737626" cy="4352414"/>
            <a:chOff x="304800" y="1694075"/>
            <a:chExt cx="7737626" cy="4352414"/>
          </a:xfrm>
        </p:grpSpPr>
        <p:pic>
          <p:nvPicPr>
            <p:cNvPr id="412" name="Google Shape;412;g2316314bd5b_0_202"/>
            <p:cNvPicPr preferRelativeResize="0"/>
            <p:nvPr/>
          </p:nvPicPr>
          <p:blipFill rotWithShape="1">
            <a:blip r:embed="rId4">
              <a:alphaModFix/>
            </a:blip>
            <a:srcRect/>
            <a:stretch/>
          </p:blipFill>
          <p:spPr>
            <a:xfrm>
              <a:off x="304800" y="1694075"/>
              <a:ext cx="7737626" cy="4352414"/>
            </a:xfrm>
            <a:prstGeom prst="rect">
              <a:avLst/>
            </a:prstGeom>
            <a:noFill/>
            <a:ln>
              <a:noFill/>
            </a:ln>
          </p:spPr>
        </p:pic>
        <p:sp>
          <p:nvSpPr>
            <p:cNvPr id="413" name="Google Shape;413;g2316314bd5b_0_202"/>
            <p:cNvSpPr txBox="1"/>
            <p:nvPr/>
          </p:nvSpPr>
          <p:spPr>
            <a:xfrm>
              <a:off x="533400" y="1847175"/>
              <a:ext cx="1319400" cy="400200"/>
            </a:xfrm>
            <a:prstGeom prst="rect">
              <a:avLst/>
            </a:prstGeom>
            <a:solidFill>
              <a:srgbClr val="596782"/>
            </a:solidFill>
            <a:ln w="9525" cap="flat" cmpd="sng">
              <a:solidFill>
                <a:srgbClr val="59678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g2a6596e56bc_1_0"/>
          <p:cNvPicPr preferRelativeResize="0"/>
          <p:nvPr/>
        </p:nvPicPr>
        <p:blipFill rotWithShape="1">
          <a:blip r:embed="rId3">
            <a:alphaModFix/>
          </a:blip>
          <a:srcRect l="-168" r="65616" b="64829"/>
          <a:stretch/>
        </p:blipFill>
        <p:spPr>
          <a:xfrm>
            <a:off x="8042424" y="5035175"/>
            <a:ext cx="4145677" cy="1822826"/>
          </a:xfrm>
          <a:prstGeom prst="rect">
            <a:avLst/>
          </a:prstGeom>
          <a:noFill/>
          <a:ln>
            <a:noFill/>
          </a:ln>
        </p:spPr>
      </p:pic>
      <p:sp>
        <p:nvSpPr>
          <p:cNvPr id="419" name="Google Shape;419;g2a6596e56bc_1_0"/>
          <p:cNvSpPr txBox="1"/>
          <p:nvPr/>
        </p:nvSpPr>
        <p:spPr>
          <a:xfrm>
            <a:off x="10363200" y="2438400"/>
            <a:ext cx="152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Arial"/>
              <a:ea typeface="Arial"/>
              <a:cs typeface="Arial"/>
              <a:sym typeface="Arial"/>
            </a:endParaRPr>
          </a:p>
        </p:txBody>
      </p:sp>
      <p:grpSp>
        <p:nvGrpSpPr>
          <p:cNvPr id="420" name="Google Shape;420;g2a6596e56bc_1_0"/>
          <p:cNvGrpSpPr/>
          <p:nvPr/>
        </p:nvGrpSpPr>
        <p:grpSpPr>
          <a:xfrm>
            <a:off x="608459" y="688847"/>
            <a:ext cx="764257" cy="763507"/>
            <a:chOff x="3040984" y="3681059"/>
            <a:chExt cx="356164" cy="355815"/>
          </a:xfrm>
        </p:grpSpPr>
        <p:sp>
          <p:nvSpPr>
            <p:cNvPr id="421" name="Google Shape;421;g2a6596e56bc_1_0"/>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22" name="Google Shape;422;g2a6596e56bc_1_0"/>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23" name="Google Shape;423;g2a6596e56bc_1_0"/>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grpSp>
      <p:pic>
        <p:nvPicPr>
          <p:cNvPr id="424" name="Google Shape;424;g2a6596e56bc_1_0"/>
          <p:cNvPicPr preferRelativeResize="0"/>
          <p:nvPr/>
        </p:nvPicPr>
        <p:blipFill rotWithShape="1">
          <a:blip r:embed="rId4">
            <a:alphaModFix/>
          </a:blip>
          <a:srcRect/>
          <a:stretch/>
        </p:blipFill>
        <p:spPr>
          <a:xfrm>
            <a:off x="2315304" y="339313"/>
            <a:ext cx="6957297" cy="6179366"/>
          </a:xfrm>
          <a:prstGeom prst="rect">
            <a:avLst/>
          </a:prstGeom>
          <a:noFill/>
          <a:ln>
            <a:noFill/>
          </a:ln>
        </p:spPr>
      </p:pic>
      <p:sp>
        <p:nvSpPr>
          <p:cNvPr id="425" name="Google Shape;425;g2a6596e56bc_1_0"/>
          <p:cNvSpPr txBox="1"/>
          <p:nvPr/>
        </p:nvSpPr>
        <p:spPr>
          <a:xfrm>
            <a:off x="1524000" y="457200"/>
            <a:ext cx="8839200" cy="1094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n-US" sz="3400" b="1" i="0" u="none" strike="noStrike" cap="none">
                <a:solidFill>
                  <a:srgbClr val="000000"/>
                </a:solidFill>
                <a:latin typeface="Exo"/>
                <a:ea typeface="Exo"/>
                <a:cs typeface="Exo"/>
                <a:sym typeface="Exo"/>
              </a:rPr>
              <a:t>TECHNICAL SKILLS CẦN CÓ ĐỂ TRỞ THÀNH MỘT NGƯỜI LÀM </a:t>
            </a:r>
            <a:r>
              <a:rPr lang="en-US" sz="3400" b="1" i="0" u="none" strike="noStrike" cap="none">
                <a:solidFill>
                  <a:srgbClr val="E31F26"/>
                </a:solidFill>
                <a:latin typeface="Exo"/>
                <a:ea typeface="Exo"/>
                <a:cs typeface="Exo"/>
                <a:sym typeface="Exo"/>
              </a:rPr>
              <a:t>DATA </a:t>
            </a:r>
            <a:endParaRPr sz="3400" b="1" i="0" u="none" strike="noStrike" cap="none">
              <a:solidFill>
                <a:srgbClr val="E31F26"/>
              </a:solidFill>
              <a:latin typeface="Exo"/>
              <a:ea typeface="Exo"/>
              <a:cs typeface="Exo"/>
              <a:sym typeface="Exo"/>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CCCCCC"/>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CCCCCC"/>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4721</Words>
  <Application>Microsoft Office PowerPoint</Application>
  <PresentationFormat>Widescreen</PresentationFormat>
  <Paragraphs>434</Paragraphs>
  <Slides>48</Slides>
  <Notes>48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48</vt:i4>
      </vt:variant>
    </vt:vector>
  </HeadingPairs>
  <TitlesOfParts>
    <vt:vector size="59" baseType="lpstr">
      <vt:lpstr>Exo SemiBold</vt:lpstr>
      <vt:lpstr>Exo 2</vt:lpstr>
      <vt:lpstr>Roboto</vt:lpstr>
      <vt:lpstr>Arial</vt:lpstr>
      <vt:lpstr>Calibri</vt:lpstr>
      <vt:lpstr>Exo</vt:lpstr>
      <vt:lpstr>Exo Light</vt:lpstr>
      <vt:lpstr>Exo Medium</vt:lpstr>
      <vt:lpstr>Exo Black</vt:lpstr>
      <vt:lpstr>Office Theme</vt:lpstr>
      <vt:lpstr>Office Theme</vt:lpstr>
      <vt:lpstr>X-DATA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 School 18+ | ITBA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MindX School 18+ | X - Career 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MindX School 18+ | UI UX Designer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X-DATA</dc:title>
  <dc:creator>admin</dc:creator>
  <cp:lastModifiedBy>Hieu Duc</cp:lastModifiedBy>
  <cp:revision>1</cp:revision>
  <dcterms:created xsi:type="dcterms:W3CDTF">2022-09-07T10:58:32Z</dcterms:created>
  <dcterms:modified xsi:type="dcterms:W3CDTF">2023-12-24T15:57:28Z</dcterms:modified>
</cp:coreProperties>
</file>